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9" r:id="rId8"/>
    <p:sldId id="259" r:id="rId9"/>
    <p:sldId id="262" r:id="rId10"/>
    <p:sldId id="263" r:id="rId11"/>
    <p:sldId id="267" r:id="rId12"/>
    <p:sldId id="265" r:id="rId13"/>
    <p:sldId id="264" r:id="rId14"/>
    <p:sldId id="270" r:id="rId15"/>
    <p:sldId id="272" r:id="rId16"/>
    <p:sldId id="271" r:id="rId17"/>
    <p:sldId id="276" r:id="rId18"/>
    <p:sldId id="277" r:id="rId19"/>
    <p:sldId id="278" r:id="rId20"/>
    <p:sldId id="279" r:id="rId21"/>
    <p:sldId id="275" r:id="rId22"/>
    <p:sldId id="273" r:id="rId23"/>
    <p:sldId id="274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 Bíblia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b="1" dirty="0"/>
              <a:t>Paróquia são joão batista – braço do rio</a:t>
            </a:r>
          </a:p>
          <a:p>
            <a:pPr algn="r"/>
            <a:r>
              <a:rPr lang="pt-BR" sz="1800" dirty="0"/>
              <a:t>Formação bíblica – 1º encontro – 12/03/2017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650" y="462170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3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Divididas em pequenas partes:</a:t>
            </a:r>
          </a:p>
        </p:txBody>
      </p:sp>
      <p:sp>
        <p:nvSpPr>
          <p:cNvPr id="4" name="Fluxograma: Atraso 3"/>
          <p:cNvSpPr/>
          <p:nvPr/>
        </p:nvSpPr>
        <p:spPr>
          <a:xfrm rot="10800000">
            <a:off x="3246783" y="2213113"/>
            <a:ext cx="2756452" cy="3445565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luxograma: Atraso 4"/>
          <p:cNvSpPr/>
          <p:nvPr/>
        </p:nvSpPr>
        <p:spPr>
          <a:xfrm>
            <a:off x="6003235" y="2213113"/>
            <a:ext cx="2756452" cy="3445565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97280" y="3520396"/>
            <a:ext cx="1789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Antigo Testamento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307002" y="3520395"/>
            <a:ext cx="184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Novo Testamento</a:t>
            </a:r>
          </a:p>
        </p:txBody>
      </p:sp>
      <p:cxnSp>
        <p:nvCxnSpPr>
          <p:cNvPr id="9" name="Conector reto 8"/>
          <p:cNvCxnSpPr/>
          <p:nvPr/>
        </p:nvCxnSpPr>
        <p:spPr>
          <a:xfrm flipH="1">
            <a:off x="3472070" y="3021496"/>
            <a:ext cx="253116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cxnSpLocks/>
            <a:endCxn id="4" idx="3"/>
          </p:cNvCxnSpPr>
          <p:nvPr/>
        </p:nvCxnSpPr>
        <p:spPr>
          <a:xfrm flipH="1">
            <a:off x="3246783" y="3916015"/>
            <a:ext cx="2756452" cy="198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cxnSpLocks/>
          </p:cNvCxnSpPr>
          <p:nvPr/>
        </p:nvCxnSpPr>
        <p:spPr>
          <a:xfrm flipH="1">
            <a:off x="3407391" y="4711148"/>
            <a:ext cx="2589220" cy="132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cxnSpLocks/>
          </p:cNvCxnSpPr>
          <p:nvPr/>
        </p:nvCxnSpPr>
        <p:spPr>
          <a:xfrm flipH="1">
            <a:off x="5996611" y="3299791"/>
            <a:ext cx="2657059" cy="662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cxnSpLocks/>
          </p:cNvCxnSpPr>
          <p:nvPr/>
        </p:nvCxnSpPr>
        <p:spPr>
          <a:xfrm flipH="1">
            <a:off x="6017033" y="4582224"/>
            <a:ext cx="263663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onector reto 22"/>
          <p:cNvCxnSpPr>
            <a:cxnSpLocks/>
          </p:cNvCxnSpPr>
          <p:nvPr/>
        </p:nvCxnSpPr>
        <p:spPr>
          <a:xfrm flipH="1">
            <a:off x="5996611" y="5206181"/>
            <a:ext cx="2314105" cy="85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3933912" y="2414896"/>
            <a:ext cx="195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Pentateuco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3898860" y="3236316"/>
            <a:ext cx="1789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Históricos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3933912" y="4120559"/>
            <a:ext cx="1789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Sapienciais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933912" y="4895812"/>
            <a:ext cx="1789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Proféticos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6254563" y="2552277"/>
            <a:ext cx="196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Evangelhos</a:t>
            </a:r>
          </a:p>
        </p:txBody>
      </p:sp>
      <p:cxnSp>
        <p:nvCxnSpPr>
          <p:cNvPr id="38" name="Conector reto 37"/>
          <p:cNvCxnSpPr>
            <a:cxnSpLocks/>
          </p:cNvCxnSpPr>
          <p:nvPr/>
        </p:nvCxnSpPr>
        <p:spPr>
          <a:xfrm flipH="1">
            <a:off x="6017033" y="3793546"/>
            <a:ext cx="272885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6254563" y="3356814"/>
            <a:ext cx="222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Atos dos Apóstolos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6053332" y="3931663"/>
            <a:ext cx="225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Cartas de Paulo 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6053333" y="4695757"/>
            <a:ext cx="225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Cartas católicas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5786223" y="5238687"/>
            <a:ext cx="225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Apocalipse</a:t>
            </a:r>
          </a:p>
        </p:txBody>
      </p:sp>
    </p:spTree>
    <p:extLst>
      <p:ext uri="{BB962C8B-B14F-4D97-AF65-F5344CB8AC3E}">
        <p14:creationId xmlns:p14="http://schemas.microsoft.com/office/powerpoint/2010/main" val="236647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livro ou uma biblioteca?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933" y="1835359"/>
            <a:ext cx="6042041" cy="44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3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Gêneros literários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79" y="1845733"/>
            <a:ext cx="10418860" cy="4435797"/>
          </a:xfrm>
        </p:spPr>
        <p:txBody>
          <a:bodyPr>
            <a:normAutofit fontScale="92500" lnSpcReduction="10000"/>
          </a:bodyPr>
          <a:lstStyle/>
          <a:p>
            <a:r>
              <a:rPr lang="pt-BR" sz="2400" b="1" dirty="0"/>
              <a:t>Histórico:</a:t>
            </a:r>
            <a:r>
              <a:rPr lang="pt-BR" sz="2400" dirty="0"/>
              <a:t> narra os acontecimentos da vida do povo e a intervenção divina</a:t>
            </a:r>
          </a:p>
          <a:p>
            <a:r>
              <a:rPr lang="pt-BR" sz="2400" b="1" dirty="0"/>
              <a:t>Poético: </a:t>
            </a:r>
            <a:r>
              <a:rPr lang="pt-BR" sz="2400" dirty="0"/>
              <a:t>expressão harmônica e musical dos sentimentos</a:t>
            </a:r>
          </a:p>
          <a:p>
            <a:r>
              <a:rPr lang="pt-BR" sz="2400" b="1" dirty="0" err="1"/>
              <a:t>Midrash</a:t>
            </a:r>
            <a:r>
              <a:rPr lang="pt-BR" sz="2400" b="1" dirty="0"/>
              <a:t>: </a:t>
            </a:r>
            <a:r>
              <a:rPr lang="pt-BR" sz="2400" dirty="0"/>
              <a:t>expressão por meio de símbolos clássicos e tradicionais</a:t>
            </a:r>
          </a:p>
          <a:p>
            <a:r>
              <a:rPr lang="pt-BR" sz="2400" b="1" dirty="0"/>
              <a:t>Didático: </a:t>
            </a:r>
            <a:r>
              <a:rPr lang="pt-BR" sz="2400" dirty="0"/>
              <a:t>ensinamento doutrinário e moral</a:t>
            </a:r>
          </a:p>
          <a:p>
            <a:r>
              <a:rPr lang="pt-BR" sz="2400" b="1" dirty="0"/>
              <a:t>Profético: </a:t>
            </a:r>
            <a:r>
              <a:rPr lang="pt-BR" sz="2400" dirty="0"/>
              <a:t>oráculos dos profetas</a:t>
            </a:r>
          </a:p>
          <a:p>
            <a:r>
              <a:rPr lang="pt-BR" sz="2400" b="1" dirty="0"/>
              <a:t>Romance histórico: </a:t>
            </a:r>
            <a:r>
              <a:rPr lang="pt-BR" sz="2400" dirty="0"/>
              <a:t>“acontecimentos artificiais” para transmitir mensagens</a:t>
            </a:r>
          </a:p>
          <a:p>
            <a:r>
              <a:rPr lang="pt-BR" sz="2400" b="1" dirty="0"/>
              <a:t>Epopeia: </a:t>
            </a:r>
            <a:r>
              <a:rPr lang="pt-BR" sz="2400" dirty="0"/>
              <a:t>narrações sobre os heróis, que estimulam o valor e a esperança do povo</a:t>
            </a:r>
          </a:p>
          <a:p>
            <a:r>
              <a:rPr lang="pt-BR" sz="2400" b="1" dirty="0"/>
              <a:t>Jurídico: </a:t>
            </a:r>
            <a:r>
              <a:rPr lang="pt-BR" sz="2400" dirty="0"/>
              <a:t>leis</a:t>
            </a:r>
          </a:p>
          <a:p>
            <a:r>
              <a:rPr lang="pt-BR" sz="2400" b="1" dirty="0"/>
              <a:t>Epistolar: </a:t>
            </a:r>
            <a:r>
              <a:rPr lang="pt-BR" sz="2400" dirty="0"/>
              <a:t>cartas</a:t>
            </a:r>
          </a:p>
          <a:p>
            <a:r>
              <a:rPr lang="pt-BR" sz="2400" b="1" dirty="0"/>
              <a:t>Apocalíptico: </a:t>
            </a:r>
            <a:r>
              <a:rPr lang="pt-BR" sz="2400" dirty="0"/>
              <a:t>mensagem “</a:t>
            </a:r>
            <a:r>
              <a:rPr lang="pt-BR" sz="2400" dirty="0" err="1"/>
              <a:t>re-velada</a:t>
            </a:r>
            <a:r>
              <a:rPr lang="pt-BR" sz="2400" dirty="0"/>
              <a:t>” através de símbolos</a:t>
            </a:r>
          </a:p>
        </p:txBody>
      </p:sp>
    </p:spTree>
    <p:extLst>
      <p:ext uri="{BB962C8B-B14F-4D97-AF65-F5344CB8AC3E}">
        <p14:creationId xmlns:p14="http://schemas.microsoft.com/office/powerpoint/2010/main" val="411060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Idiomas bíblicos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0289" y="2177041"/>
            <a:ext cx="2137239" cy="2646976"/>
          </a:xfrm>
        </p:spPr>
        <p:txBody>
          <a:bodyPr>
            <a:normAutofit/>
          </a:bodyPr>
          <a:lstStyle/>
          <a:p>
            <a:r>
              <a:rPr lang="pt-BR" sz="2800" dirty="0"/>
              <a:t>Hebraico</a:t>
            </a:r>
          </a:p>
          <a:p>
            <a:r>
              <a:rPr lang="pt-BR" sz="2800" dirty="0"/>
              <a:t>Aramaico</a:t>
            </a:r>
          </a:p>
          <a:p>
            <a:r>
              <a:rPr lang="pt-BR" sz="2800" dirty="0"/>
              <a:t>Grego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560" y="3222117"/>
            <a:ext cx="3327120" cy="127059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b="40021"/>
          <a:stretch/>
        </p:blipFill>
        <p:spPr>
          <a:xfrm>
            <a:off x="4133448" y="2634517"/>
            <a:ext cx="2796183" cy="122289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77911" t="-6195" r="8164" b="56356"/>
          <a:stretch/>
        </p:blipFill>
        <p:spPr>
          <a:xfrm>
            <a:off x="5214860" y="3761356"/>
            <a:ext cx="2080985" cy="161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53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Bíblia católica x Bíblia protestante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diferenças situam-se no Antigo Testamento</a:t>
            </a:r>
          </a:p>
          <a:p>
            <a:endParaRPr lang="pt-BR" dirty="0"/>
          </a:p>
          <a:p>
            <a:r>
              <a:rPr lang="pt-BR" dirty="0"/>
              <a:t>A Bíblia católica apresenta 7 livros “a mais”:</a:t>
            </a:r>
          </a:p>
          <a:p>
            <a:pPr algn="ctr"/>
            <a:r>
              <a:rPr lang="pt-BR" sz="2400" b="1" i="1" dirty="0"/>
              <a:t>Tobias, Judite, Sabedoria, Eclesiástico, 1º e 2º Macabeus, </a:t>
            </a:r>
            <a:r>
              <a:rPr lang="pt-BR" sz="2400" b="1" i="1" dirty="0" err="1"/>
              <a:t>Baruc</a:t>
            </a:r>
            <a:endParaRPr lang="pt-BR" sz="2400" b="1" i="1" dirty="0"/>
          </a:p>
          <a:p>
            <a:pPr algn="ctr"/>
            <a:r>
              <a:rPr lang="pt-BR" b="1" dirty="0"/>
              <a:t>E também partes de Ester e Daniel</a:t>
            </a:r>
          </a:p>
          <a:p>
            <a:pPr algn="ctr"/>
            <a:endParaRPr lang="pt-BR" dirty="0"/>
          </a:p>
          <a:p>
            <a:r>
              <a:rPr lang="pt-BR" dirty="0"/>
              <a:t>Foram escritos em grego e não são aceitos na versão hebraica da Bíblia</a:t>
            </a:r>
          </a:p>
          <a:p>
            <a:r>
              <a:rPr lang="pt-BR" dirty="0"/>
              <a:t>Em algumas edições, esses livros são apresentados como um grupo à parte, chamados de “</a:t>
            </a:r>
            <a:r>
              <a:rPr lang="pt-BR" dirty="0" err="1"/>
              <a:t>deuterocanônicos</a:t>
            </a:r>
            <a:r>
              <a:rPr lang="pt-BR" dirty="0"/>
              <a:t>” (= segunda lista)</a:t>
            </a:r>
          </a:p>
        </p:txBody>
      </p:sp>
    </p:spTree>
    <p:extLst>
      <p:ext uri="{BB962C8B-B14F-4D97-AF65-F5344CB8AC3E}">
        <p14:creationId xmlns:p14="http://schemas.microsoft.com/office/powerpoint/2010/main" val="2060403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Antigo Testamento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3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Pentateuco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Gênesis – Êxodo – Levítico – Números – Deuteronômio </a:t>
            </a:r>
          </a:p>
          <a:p>
            <a:r>
              <a:rPr lang="pt-BR" sz="2400" dirty="0"/>
              <a:t>Os cinco primeiros livros da Bíblia, daí o nome “penta” (cinco).</a:t>
            </a:r>
          </a:p>
          <a:p>
            <a:r>
              <a:rPr lang="pt-BR" sz="2400" dirty="0"/>
              <a:t>Formam a parte mais importante do Antigo Testamento, também chamada “Lei” ou “</a:t>
            </a:r>
            <a:r>
              <a:rPr lang="pt-BR" sz="2400" dirty="0" err="1"/>
              <a:t>Torah</a:t>
            </a:r>
            <a:r>
              <a:rPr lang="pt-BR" sz="2400" dirty="0"/>
              <a:t>”.</a:t>
            </a:r>
          </a:p>
          <a:p>
            <a:r>
              <a:rPr lang="pt-BR" sz="2400" dirty="0"/>
              <a:t>Falam da criação do mundo e do ser humano, e da eleição e aliança de Deus com o povo hebreu.</a:t>
            </a:r>
          </a:p>
          <a:p>
            <a:r>
              <a:rPr lang="pt-BR" sz="2400" dirty="0"/>
              <a:t>Narram as origens de Israel como povo e, tendo como forte referência o </a:t>
            </a:r>
            <a:r>
              <a:rPr lang="pt-BR" sz="2400" b="1" dirty="0"/>
              <a:t>êxodo</a:t>
            </a:r>
            <a:r>
              <a:rPr lang="pt-BR" sz="2400" dirty="0"/>
              <a:t> e a peregrinação no deserto, mostram como nasce a consciência de Israel como </a:t>
            </a:r>
            <a:r>
              <a:rPr lang="pt-BR" sz="2400" i="1" dirty="0"/>
              <a:t>Povo de Deus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057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Livros históricos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5796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/>
              <a:t>Narram desde a entrada do povo na Terra Prometida até pouco antes do nascimento de Jesus.</a:t>
            </a:r>
          </a:p>
          <a:p>
            <a:endParaRPr lang="pt-BR" sz="2400" dirty="0"/>
          </a:p>
          <a:p>
            <a:pPr algn="ctr"/>
            <a:r>
              <a:rPr lang="pt-BR" sz="2800" b="1" dirty="0"/>
              <a:t>Josué – Juízes – 1 e 2 Samuel – 1 e 2 Reis</a:t>
            </a:r>
          </a:p>
          <a:p>
            <a:r>
              <a:rPr lang="pt-BR" sz="2400" dirty="0"/>
              <a:t>Narram um período muito largo da história, e de muitas transformações sociais. De nômades no deserto, os israelitas tornam-se sedentários e articulados em um governo descentralizado que, pouco a pouco, cede lugar à monarquia, que tem em </a:t>
            </a:r>
            <a:r>
              <a:rPr lang="pt-BR" sz="2400" b="1" dirty="0"/>
              <a:t>Davi</a:t>
            </a:r>
            <a:r>
              <a:rPr lang="pt-BR" sz="2400" dirty="0"/>
              <a:t> sua principal expressão.</a:t>
            </a:r>
          </a:p>
          <a:p>
            <a:r>
              <a:rPr lang="pt-BR" sz="2400" dirty="0"/>
              <a:t>Tais livros mostram que o essencial é a fidelidade à aliança com Deus. As lideranças (civis e religiosas) são julgadas segundo esse critério, trazendo maldição ou bênção ao povo.</a:t>
            </a:r>
          </a:p>
          <a:p>
            <a:r>
              <a:rPr lang="pt-BR" sz="2400" dirty="0"/>
              <a:t>A maior desgraça em que cai o povo eleito é a dominação por povos estrangeiros e o grande </a:t>
            </a:r>
            <a:r>
              <a:rPr lang="pt-BR" sz="2400" b="1" dirty="0"/>
              <a:t>exílio</a:t>
            </a:r>
            <a:r>
              <a:rPr lang="pt-BR" sz="2400" dirty="0"/>
              <a:t> na Babilônia, evento de singular importância para Israel.</a:t>
            </a:r>
          </a:p>
        </p:txBody>
      </p:sp>
    </p:spTree>
    <p:extLst>
      <p:ext uri="{BB962C8B-B14F-4D97-AF65-F5344CB8AC3E}">
        <p14:creationId xmlns:p14="http://schemas.microsoft.com/office/powerpoint/2010/main" val="3324915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16527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2800" b="1" dirty="0"/>
              <a:t>1 e 2 Crônicas – Esdras – Neemias – 1 e 2 Macabeus</a:t>
            </a:r>
          </a:p>
          <a:p>
            <a:r>
              <a:rPr lang="pt-BR" sz="2400" dirty="0"/>
              <a:t>Contam a história de modo a orientar o povo na reconstrução do país após o exílio da Babilônia, em vista da reorganização e sobrevivência diante do poder estrangeiro. É o tempo de uma reconstrução de paredes e, sobretudo, de mentalidade. Para além de uma comunidade política, nasce em Israel a consciência de ser uma </a:t>
            </a:r>
            <a:r>
              <a:rPr lang="pt-BR" sz="2400" i="1" dirty="0"/>
              <a:t>comunidade de fé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pPr algn="ctr"/>
            <a:r>
              <a:rPr lang="pt-BR" sz="2800" b="1" dirty="0"/>
              <a:t>Rute – Tobias – Judite – Ester </a:t>
            </a:r>
          </a:p>
          <a:p>
            <a:r>
              <a:rPr lang="pt-BR" sz="2400" dirty="0"/>
              <a:t>Apresentam situações vividas pelos judeus na Palestina ou no estrangeiro, a fim de iluminar a caminhada do povo em suas dificuldades em situações reais e concretas.</a:t>
            </a:r>
          </a:p>
        </p:txBody>
      </p:sp>
    </p:spTree>
    <p:extLst>
      <p:ext uri="{BB962C8B-B14F-4D97-AF65-F5344CB8AC3E}">
        <p14:creationId xmlns:p14="http://schemas.microsoft.com/office/powerpoint/2010/main" val="4108779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Livros sapienciais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Jó – Salmos – Provérbios – Eclesiastes – Cântico dos Cânticos – Sabedoria – Eclesiástico </a:t>
            </a:r>
          </a:p>
          <a:p>
            <a:r>
              <a:rPr lang="pt-BR" sz="2400" dirty="0"/>
              <a:t>Nestes livros temos a sabedoria e espiritualidade do povo de Deus. Não algo simplesmente teórico, aprendido em livros ou aulas, mas uma sabedoria que é fruto da meditação e reflexão sobre a própria vida.</a:t>
            </a:r>
          </a:p>
          <a:p>
            <a:r>
              <a:rPr lang="pt-BR" sz="2400" dirty="0"/>
              <a:t>Cada livro apresenta uma temática e reflexão próprias.</a:t>
            </a:r>
          </a:p>
          <a:p>
            <a:r>
              <a:rPr lang="pt-BR" sz="2400" dirty="0"/>
              <a:t>O livro dos Salmos tem uma importância particular por seu amplo uso na liturgia tanto judaica quanto cristã.</a:t>
            </a:r>
          </a:p>
        </p:txBody>
      </p:sp>
    </p:spTree>
    <p:extLst>
      <p:ext uri="{BB962C8B-B14F-4D97-AF65-F5344CB8AC3E}">
        <p14:creationId xmlns:p14="http://schemas.microsoft.com/office/powerpoint/2010/main" val="333136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a Bíblia não é?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5689638" cy="4023360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Ciência</a:t>
            </a:r>
          </a:p>
          <a:p>
            <a:r>
              <a:rPr lang="pt-BR" sz="2400" dirty="0"/>
              <a:t>História</a:t>
            </a:r>
          </a:p>
          <a:p>
            <a:r>
              <a:rPr lang="pt-BR" sz="2400" dirty="0"/>
              <a:t>Filosofia</a:t>
            </a:r>
          </a:p>
          <a:p>
            <a:r>
              <a:rPr lang="pt-BR" sz="2400" dirty="0"/>
              <a:t>Livro de adivinhações</a:t>
            </a:r>
          </a:p>
          <a:p>
            <a:r>
              <a:rPr lang="pt-BR" sz="2400" dirty="0"/>
              <a:t>Cardápio </a:t>
            </a:r>
          </a:p>
          <a:p>
            <a:endParaRPr lang="pt-BR" sz="2400" dirty="0"/>
          </a:p>
          <a:p>
            <a:r>
              <a:rPr lang="pt-BR" sz="2400" dirty="0"/>
              <a:t>Em resumo: </a:t>
            </a:r>
            <a:r>
              <a:rPr lang="pt-BR" sz="2400" b="1" dirty="0"/>
              <a:t>a Bíblia não é um almanaque de curiosidades nem uma enciclopédia de saberes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22795" t="13691" r="24018" b="13114"/>
          <a:stretch/>
        </p:blipFill>
        <p:spPr>
          <a:xfrm>
            <a:off x="7074999" y="2006220"/>
            <a:ext cx="4080681" cy="37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04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Livros proféticos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Isaías – Jeremias – Lamentações – </a:t>
            </a:r>
            <a:r>
              <a:rPr lang="pt-BR" sz="2800" b="1" dirty="0" err="1"/>
              <a:t>Baruc</a:t>
            </a:r>
            <a:r>
              <a:rPr lang="pt-BR" sz="2800" b="1" dirty="0"/>
              <a:t> – Ezequiel – Daniel – Oseias – Joel – Amós – Abdias – Jonas – Miqueias – </a:t>
            </a:r>
            <a:r>
              <a:rPr lang="pt-BR" sz="2800" b="1" dirty="0" err="1"/>
              <a:t>Naum</a:t>
            </a:r>
            <a:r>
              <a:rPr lang="pt-BR" sz="2800" b="1" dirty="0"/>
              <a:t> – </a:t>
            </a:r>
            <a:r>
              <a:rPr lang="pt-BR" sz="2800" b="1" dirty="0" err="1"/>
              <a:t>Habacuc</a:t>
            </a:r>
            <a:r>
              <a:rPr lang="pt-BR" sz="2800" b="1" dirty="0"/>
              <a:t> – Sofonias – Ageu – Zacarias – Malaquias </a:t>
            </a:r>
          </a:p>
          <a:p>
            <a:r>
              <a:rPr lang="pt-BR" sz="2400" dirty="0"/>
              <a:t>Nestes livros encontramos os escritos e as pregações dos profetas, homens que convocaram as lideranças e o povo para a conversão, a volta ao projeto de Deus, denunciando as injustiças e alertando para o julgamento divino.</a:t>
            </a:r>
          </a:p>
          <a:p>
            <a:r>
              <a:rPr lang="pt-BR" sz="2400" dirty="0"/>
              <a:t>Durante e após o exílio, os profetas anunciam a esperança, encorajam o povo a reconstruir a própria vida e história.</a:t>
            </a:r>
          </a:p>
        </p:txBody>
      </p:sp>
    </p:spTree>
    <p:extLst>
      <p:ext uri="{BB962C8B-B14F-4D97-AF65-F5344CB8AC3E}">
        <p14:creationId xmlns:p14="http://schemas.microsoft.com/office/powerpoint/2010/main" val="3958808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Novo Testamento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931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Evangelhos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Mateus – Marcos – Lucas – João </a:t>
            </a:r>
          </a:p>
          <a:p>
            <a:r>
              <a:rPr lang="pt-BR" sz="2400" dirty="0"/>
              <a:t>A palavra “evangelho” significa “boa notícia”. Cada um dos quatro evangelhos narra a </a:t>
            </a:r>
            <a:r>
              <a:rPr lang="pt-BR" sz="2400" b="1" dirty="0"/>
              <a:t>boa notícia de Jesus, sua vida e missão</a:t>
            </a:r>
            <a:r>
              <a:rPr lang="pt-BR" sz="2400" dirty="0"/>
              <a:t>, desde o nascimento até a paixão, morte e ressurreição.</a:t>
            </a:r>
          </a:p>
          <a:p>
            <a:r>
              <a:rPr lang="pt-BR" sz="2400" dirty="0"/>
              <a:t>A preocupação dos evangelhos não é contar a história de Jesus como uma “biografia”, mas manter viva a memória das comunidades das ações e palavras de Jesus, de modo que a vida seja sempre iluminada por elas. Por isso, cada evangelho tem um rosto próprio, uma ótica particular para apresentar a novidade da salvação em Jesus. </a:t>
            </a:r>
          </a:p>
        </p:txBody>
      </p:sp>
    </p:spTree>
    <p:extLst>
      <p:ext uri="{BB962C8B-B14F-4D97-AF65-F5344CB8AC3E}">
        <p14:creationId xmlns:p14="http://schemas.microsoft.com/office/powerpoint/2010/main" val="2213886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Atos dos Apóstolos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Forma uma só obra com o Evangelho segundo Lucas. Enquanto no Evangelho temos o caminho de Jesus, nos Atos temos o caminho da Igreja, a ação e vida das primeiras comunidades cristãs.</a:t>
            </a:r>
          </a:p>
          <a:p>
            <a:r>
              <a:rPr lang="pt-BR" sz="2400" dirty="0"/>
              <a:t>Lucas, no Evangelho, narra o caminho de Jesus da Galileia a Jerusalém; nos Atos, o caminho da Igreja de Jerusalém até Roma. Personagens principais nesse caminho das comunidades da primeira geração são os apóstolos </a:t>
            </a:r>
            <a:r>
              <a:rPr lang="pt-BR" sz="2400" b="1" dirty="0"/>
              <a:t>Pedro e Paulo</a:t>
            </a:r>
            <a:r>
              <a:rPr lang="pt-BR" sz="2400" dirty="0"/>
              <a:t>.</a:t>
            </a:r>
          </a:p>
          <a:p>
            <a:r>
              <a:rPr lang="pt-BR" sz="2400" dirty="0"/>
              <a:t>A mensagem central é o testemunho dos discípulos: tendo recebido o Espírito Santo, eles divulgam o evangelho de Jesus até os confins da terra.</a:t>
            </a:r>
          </a:p>
        </p:txBody>
      </p:sp>
    </p:spTree>
    <p:extLst>
      <p:ext uri="{BB962C8B-B14F-4D97-AF65-F5344CB8AC3E}">
        <p14:creationId xmlns:p14="http://schemas.microsoft.com/office/powerpoint/2010/main" val="204356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Cartas de Paulo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Romanos – 1 e 2 Coríntios – Gálatas – Efésios – Filipenses – Colossenses – 1 e 2 Tessalonicenses – 1 e 2 Timóteo – Tito – </a:t>
            </a:r>
            <a:r>
              <a:rPr lang="pt-BR" sz="2800" b="1" dirty="0" err="1"/>
              <a:t>Filemon</a:t>
            </a:r>
            <a:r>
              <a:rPr lang="pt-BR" sz="2800" b="1" dirty="0"/>
              <a:t> </a:t>
            </a:r>
          </a:p>
          <a:p>
            <a:r>
              <a:rPr lang="pt-BR" sz="2400" dirty="0"/>
              <a:t>Foram escritas para responder a situações concretas e resolver problemas específicos das várias comunidades que o apóstolo Paulo fundou e acompanhava. Apresentam também conselhos a colaboradores de Paulo na organização das comunidades. Em todas elas, o autor deixa o testemunho de um evangelizador fiel e zeloso, preocupado com o seu povo, disposto a tudo (mesmo sofrer e perder) por causa do evangelho.</a:t>
            </a:r>
          </a:p>
        </p:txBody>
      </p:sp>
    </p:spTree>
    <p:extLst>
      <p:ext uri="{BB962C8B-B14F-4D97-AF65-F5344CB8AC3E}">
        <p14:creationId xmlns:p14="http://schemas.microsoft.com/office/powerpoint/2010/main" val="3910862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Cartas católicas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Hebreus – Tiago – 1 e 2 Pedro – 1, 2 e 3 João – Judas</a:t>
            </a:r>
          </a:p>
          <a:p>
            <a:r>
              <a:rPr lang="pt-BR" sz="2400" dirty="0"/>
              <a:t>Diferentes das de Paulo, essas cartas não se dirigem a comunidades ou pessoas específicas, por isso são chamadas “católicas” (=“universais”). </a:t>
            </a:r>
          </a:p>
          <a:p>
            <a:r>
              <a:rPr lang="pt-BR" sz="2400" dirty="0"/>
              <a:t>Tratam de questões mais abrangentes, porém necessárias, no início da vida das comunidades cristãs, principalmente de dificuldades doutrinárias.</a:t>
            </a:r>
          </a:p>
          <a:p>
            <a:r>
              <a:rPr lang="pt-BR" sz="2400" dirty="0"/>
              <a:t>A carta aos Hebreus, na verdade, é uma espécie de grande “homilia” sobre o sacerdócio relido à luz do mistério de Jesus, verdadeiro e único sacerdote da nova e eterna aliança.</a:t>
            </a:r>
          </a:p>
        </p:txBody>
      </p:sp>
    </p:spTree>
    <p:extLst>
      <p:ext uri="{BB962C8B-B14F-4D97-AF65-F5344CB8AC3E}">
        <p14:creationId xmlns:p14="http://schemas.microsoft.com/office/powerpoint/2010/main" val="2514420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Apocalipse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10509"/>
          </a:xfrm>
        </p:spPr>
        <p:txBody>
          <a:bodyPr>
            <a:normAutofit/>
          </a:bodyPr>
          <a:lstStyle/>
          <a:p>
            <a:r>
              <a:rPr lang="pt-BR" sz="2400" dirty="0"/>
              <a:t>Este livro foi escrito para iluminar a vida das comunidades que enfrentavam a perseguição no final do primeiro século depois de Cristo. Nele encontramos muitas imagens e símbolos do Antigo Testamento que eram familiares ao povo da Bíblia, mas nem tanto para nós. </a:t>
            </a:r>
          </a:p>
          <a:p>
            <a:r>
              <a:rPr lang="pt-BR" sz="2400" dirty="0"/>
              <a:t>Ao contrário do que se costuma falar, a palavra </a:t>
            </a:r>
            <a:r>
              <a:rPr lang="pt-BR" sz="2400" i="1" dirty="0"/>
              <a:t>apocalipse</a:t>
            </a:r>
            <a:r>
              <a:rPr lang="pt-BR" sz="2400" dirty="0"/>
              <a:t> não quer dizer previsão sobre o futuro, mas </a:t>
            </a:r>
            <a:r>
              <a:rPr lang="pt-BR" sz="2400" i="1" dirty="0"/>
              <a:t>revelação</a:t>
            </a:r>
            <a:r>
              <a:rPr lang="pt-BR" sz="2400" dirty="0"/>
              <a:t> do próprio presente das comunidades! A maior revelação é o próprio Jesus Ressuscitado, vencedor do mal e da morte, que conduz as comunidades nos conflitos e provações.</a:t>
            </a:r>
          </a:p>
          <a:p>
            <a:r>
              <a:rPr lang="pt-BR" sz="2400" dirty="0"/>
              <a:t>Trata-se de um livro de resistência profética, pois convida a resistir diante das situações de morte, a denunciar e a destruir o mal para anunciar e construir o bem.</a:t>
            </a:r>
          </a:p>
        </p:txBody>
      </p:sp>
    </p:spTree>
    <p:extLst>
      <p:ext uri="{BB962C8B-B14F-4D97-AF65-F5344CB8AC3E}">
        <p14:creationId xmlns:p14="http://schemas.microsoft.com/office/powerpoint/2010/main" val="296041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Como, então, ler a Bíblia?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587855"/>
            <a:ext cx="10058400" cy="2461223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/>
              <a:t>LER A BÍBLIA COM A VIDA E A VIDA COM A BÍBLIA</a:t>
            </a:r>
          </a:p>
        </p:txBody>
      </p:sp>
    </p:spTree>
    <p:extLst>
      <p:ext uri="{BB962C8B-B14F-4D97-AF65-F5344CB8AC3E}">
        <p14:creationId xmlns:p14="http://schemas.microsoft.com/office/powerpoint/2010/main" val="16518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a Bíblia é?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78" y="1845734"/>
            <a:ext cx="5644715" cy="4023360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Explicitação do sentido do mundo e do ser humano</a:t>
            </a:r>
          </a:p>
          <a:p>
            <a:r>
              <a:rPr lang="pt-BR" sz="2400" dirty="0"/>
              <a:t>Experiência de fé </a:t>
            </a:r>
          </a:p>
          <a:p>
            <a:r>
              <a:rPr lang="pt-BR" sz="2400" dirty="0"/>
              <a:t>Caminho de verdadeira vida</a:t>
            </a:r>
          </a:p>
          <a:p>
            <a:r>
              <a:rPr lang="pt-BR" sz="2400" dirty="0"/>
              <a:t>Olhar mais profundo sobre a realidade</a:t>
            </a:r>
          </a:p>
          <a:p>
            <a:r>
              <a:rPr lang="pt-BR" sz="2400" dirty="0"/>
              <a:t>Palavra de Deus</a:t>
            </a:r>
          </a:p>
          <a:p>
            <a:endParaRPr lang="pt-BR" sz="2400" dirty="0"/>
          </a:p>
          <a:p>
            <a:r>
              <a:rPr lang="pt-BR" sz="2400" dirty="0"/>
              <a:t>Em resumo:</a:t>
            </a:r>
            <a:r>
              <a:rPr lang="pt-BR" sz="2400" b="1" dirty="0"/>
              <a:t> a Bíblia é a revelação do amor de Deus pelo ser humano</a:t>
            </a:r>
          </a:p>
          <a:p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301" y="1845734"/>
            <a:ext cx="4230379" cy="424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1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/>
          <p:cNvSpPr/>
          <p:nvPr/>
        </p:nvSpPr>
        <p:spPr>
          <a:xfrm>
            <a:off x="2690191" y="2287840"/>
            <a:ext cx="6639339" cy="39671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o Explicativo: Seta para Cima 8"/>
          <p:cNvSpPr/>
          <p:nvPr/>
        </p:nvSpPr>
        <p:spPr>
          <a:xfrm>
            <a:off x="6054259" y="4925114"/>
            <a:ext cx="689112" cy="675862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o Explicativo: Seta para Cima 7"/>
          <p:cNvSpPr/>
          <p:nvPr/>
        </p:nvSpPr>
        <p:spPr>
          <a:xfrm>
            <a:off x="4813851" y="4925114"/>
            <a:ext cx="689112" cy="675862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o Explicativo: Seta para Cima 6"/>
          <p:cNvSpPr/>
          <p:nvPr/>
        </p:nvSpPr>
        <p:spPr>
          <a:xfrm>
            <a:off x="3578088" y="4925114"/>
            <a:ext cx="689112" cy="675862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Superiores Arredondados 5"/>
          <p:cNvSpPr/>
          <p:nvPr/>
        </p:nvSpPr>
        <p:spPr>
          <a:xfrm>
            <a:off x="3578088" y="4545496"/>
            <a:ext cx="3167270" cy="649356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Baixo 3"/>
          <p:cNvSpPr/>
          <p:nvPr/>
        </p:nvSpPr>
        <p:spPr>
          <a:xfrm>
            <a:off x="4094922" y="2213113"/>
            <a:ext cx="821635" cy="2841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Nuvem 9"/>
          <p:cNvSpPr/>
          <p:nvPr/>
        </p:nvSpPr>
        <p:spPr>
          <a:xfrm>
            <a:off x="3578088" y="1768963"/>
            <a:ext cx="3273286" cy="11708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dirty="0"/>
              <a:t>Tradição, Escritura e Magistério</a:t>
            </a:r>
          </a:p>
        </p:txBody>
      </p:sp>
      <p:sp>
        <p:nvSpPr>
          <p:cNvPr id="5" name="Seta: para Baixo 4"/>
          <p:cNvSpPr/>
          <p:nvPr/>
        </p:nvSpPr>
        <p:spPr>
          <a:xfrm rot="10800000">
            <a:off x="5662654" y="2287839"/>
            <a:ext cx="397565" cy="2721481"/>
          </a:xfrm>
          <a:prstGeom prst="downArrow">
            <a:avLst>
              <a:gd name="adj1" fmla="val 36666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583430" y="2029717"/>
            <a:ext cx="1242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DEUS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039385" y="3192964"/>
            <a:ext cx="1713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REVELAÇÃO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807765" y="3192964"/>
            <a:ext cx="69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FÉ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364603" y="4685508"/>
            <a:ext cx="187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O SER HUMANO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039384" y="5632578"/>
            <a:ext cx="132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TRADIÇÃO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541852" y="5702297"/>
            <a:ext cx="132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ESCRITURA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054259" y="5649692"/>
            <a:ext cx="139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MAGISTÉRIO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604433" y="3902100"/>
            <a:ext cx="139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IGREJA</a:t>
            </a:r>
          </a:p>
        </p:txBody>
      </p:sp>
    </p:spTree>
    <p:extLst>
      <p:ext uri="{BB962C8B-B14F-4D97-AF65-F5344CB8AC3E}">
        <p14:creationId xmlns:p14="http://schemas.microsoft.com/office/powerpoint/2010/main" val="256039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Tradição, Escritura e Magistério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852" y="1987825"/>
            <a:ext cx="5253503" cy="39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de Deus com o seu povo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097522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Os patriarcas – o êxodo e o deserto – o sistema igualitário das tribos</a:t>
            </a:r>
          </a:p>
          <a:p>
            <a:pPr marL="0" indent="0">
              <a:buNone/>
            </a:pPr>
            <a:r>
              <a:rPr lang="pt-BR" sz="2400" dirty="0"/>
              <a:t>Monarquia unida</a:t>
            </a:r>
          </a:p>
          <a:p>
            <a:pPr marL="0" indent="0">
              <a:buNone/>
            </a:pPr>
            <a:r>
              <a:rPr lang="pt-BR" sz="2400" dirty="0"/>
              <a:t>Monarquia dividida</a:t>
            </a:r>
          </a:p>
          <a:p>
            <a:pPr marL="0" indent="0">
              <a:buNone/>
            </a:pPr>
            <a:r>
              <a:rPr lang="pt-BR" sz="2400" dirty="0"/>
              <a:t>Dominações e exílio</a:t>
            </a:r>
          </a:p>
          <a:p>
            <a:pPr marL="0" indent="0">
              <a:buNone/>
            </a:pPr>
            <a:r>
              <a:rPr lang="pt-BR" sz="2400" dirty="0"/>
              <a:t>Reconstrução sob poder estrangeiro</a:t>
            </a:r>
          </a:p>
          <a:p>
            <a:pPr marL="0" indent="0">
              <a:buNone/>
            </a:pPr>
            <a:r>
              <a:rPr lang="pt-BR" sz="2400" dirty="0"/>
              <a:t>Novidade de Jesus</a:t>
            </a:r>
          </a:p>
          <a:p>
            <a:pPr marL="0" indent="0">
              <a:buNone/>
            </a:pPr>
            <a:r>
              <a:rPr lang="pt-BR" sz="2400" dirty="0"/>
              <a:t>As primeiras comunidades cristãs</a:t>
            </a:r>
          </a:p>
        </p:txBody>
      </p:sp>
    </p:spTree>
    <p:extLst>
      <p:ext uri="{BB962C8B-B14F-4D97-AF65-F5344CB8AC3E}">
        <p14:creationId xmlns:p14="http://schemas.microsoft.com/office/powerpoint/2010/main" val="201280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976" y="2441976"/>
            <a:ext cx="1758963" cy="17589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9047" r="16980" b="12813"/>
          <a:stretch/>
        </p:blipFill>
        <p:spPr>
          <a:xfrm>
            <a:off x="9736742" y="490330"/>
            <a:ext cx="1350702" cy="2142893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20076"/>
              </p:ext>
            </p:extLst>
          </p:nvPr>
        </p:nvGraphicFramePr>
        <p:xfrm>
          <a:off x="3052418" y="126002"/>
          <a:ext cx="6424676" cy="66440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21238">
                  <a:extLst>
                    <a:ext uri="{9D8B030D-6E8A-4147-A177-3AD203B41FA5}">
                      <a16:colId xmlns:a16="http://schemas.microsoft.com/office/drawing/2014/main" val="2939364806"/>
                    </a:ext>
                  </a:extLst>
                </a:gridCol>
                <a:gridCol w="1845598">
                  <a:extLst>
                    <a:ext uri="{9D8B030D-6E8A-4147-A177-3AD203B41FA5}">
                      <a16:colId xmlns:a16="http://schemas.microsoft.com/office/drawing/2014/main" val="576981043"/>
                    </a:ext>
                  </a:extLst>
                </a:gridCol>
                <a:gridCol w="292013">
                  <a:extLst>
                    <a:ext uri="{9D8B030D-6E8A-4147-A177-3AD203B41FA5}">
                      <a16:colId xmlns:a16="http://schemas.microsoft.com/office/drawing/2014/main" val="1308808242"/>
                    </a:ext>
                  </a:extLst>
                </a:gridCol>
                <a:gridCol w="2065827">
                  <a:extLst>
                    <a:ext uri="{9D8B030D-6E8A-4147-A177-3AD203B41FA5}">
                      <a16:colId xmlns:a16="http://schemas.microsoft.com/office/drawing/2014/main" val="307304923"/>
                    </a:ext>
                  </a:extLst>
                </a:gridCol>
              </a:tblGrid>
              <a:tr h="280800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i="1" dirty="0"/>
                        <a:t>TRADIÇÕES QUASE SÓ ORAIS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1" dirty="0"/>
                        <a:t>séc. XVIII</a:t>
                      </a:r>
                    </a:p>
                    <a:p>
                      <a:pPr algn="ctr"/>
                      <a:r>
                        <a:rPr lang="pt-BR" sz="1600" b="1" i="1" dirty="0"/>
                        <a:t>ao</a:t>
                      </a:r>
                    </a:p>
                    <a:p>
                      <a:pPr algn="ctr"/>
                      <a:r>
                        <a:rPr lang="pt-BR" sz="1600" b="1" i="1" dirty="0"/>
                        <a:t>séc. XI a.C.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8991863"/>
                  </a:ext>
                </a:extLst>
              </a:tr>
              <a:tr h="79200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REINO UNIDO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/>
                        <a:t>séc. XI</a:t>
                      </a:r>
                    </a:p>
                    <a:p>
                      <a:pPr algn="ctr"/>
                      <a:r>
                        <a:rPr lang="pt-BR" sz="1600" b="0" dirty="0"/>
                        <a:t>ao</a:t>
                      </a:r>
                    </a:p>
                    <a:p>
                      <a:pPr algn="ctr"/>
                      <a:r>
                        <a:rPr lang="pt-BR" sz="1600" b="0" dirty="0"/>
                        <a:t>séc. X a.C.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5648777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REINO DO NORTE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REINO DO SUL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/>
                        <a:t>séc. X</a:t>
                      </a:r>
                    </a:p>
                    <a:p>
                      <a:pPr algn="ctr"/>
                      <a:r>
                        <a:rPr lang="pt-BR" sz="1600" b="0" dirty="0"/>
                        <a:t>ao</a:t>
                      </a:r>
                    </a:p>
                    <a:p>
                      <a:pPr algn="ctr"/>
                      <a:r>
                        <a:rPr lang="pt-BR" sz="1600" b="0" dirty="0"/>
                        <a:t>séc. VI a.C.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3623977"/>
                  </a:ext>
                </a:extLst>
              </a:tr>
              <a:tr h="54000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EXÍLIO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séc. VI a.C.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9425465"/>
                  </a:ext>
                </a:extLst>
              </a:tr>
              <a:tr h="57600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PÓS-EXÍLIO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séc. VI a 50 a.C.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4651616"/>
                  </a:ext>
                </a:extLst>
              </a:tr>
              <a:tr h="537047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i="1" dirty="0"/>
                        <a:t>TEMPO DE JESUS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1"/>
                        <a:t>±6 </a:t>
                      </a:r>
                      <a:r>
                        <a:rPr lang="pt-BR" sz="1600" b="1" i="1" dirty="0"/>
                        <a:t>a.C. a 30 d.C.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6870441"/>
                  </a:ext>
                </a:extLst>
              </a:tr>
              <a:tr h="537096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PRIMEIRAS COMUNIDADES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48 a 100 d.C.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172091"/>
                  </a:ext>
                </a:extLst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21" y="490330"/>
            <a:ext cx="1626035" cy="2280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09" y="2441975"/>
            <a:ext cx="1632601" cy="231715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421" y="4662562"/>
            <a:ext cx="1439143" cy="1804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7"/>
          <a:srcRect t="5572" b="9832"/>
          <a:stretch/>
        </p:blipFill>
        <p:spPr>
          <a:xfrm>
            <a:off x="9744700" y="4346976"/>
            <a:ext cx="2447300" cy="165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0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verdade na Bíblia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282462"/>
            <a:ext cx="5480941" cy="3517836"/>
          </a:xfrm>
        </p:spPr>
        <p:txBody>
          <a:bodyPr>
            <a:normAutofit/>
          </a:bodyPr>
          <a:lstStyle/>
          <a:p>
            <a:r>
              <a:rPr lang="pt-BR" sz="2800" dirty="0"/>
              <a:t>Ao estilo oriental – poesia e simbologia</a:t>
            </a:r>
          </a:p>
          <a:p>
            <a:r>
              <a:rPr lang="pt-BR" sz="2800" dirty="0"/>
              <a:t>Verdade religiosa</a:t>
            </a:r>
          </a:p>
          <a:p>
            <a:r>
              <a:rPr lang="pt-BR" sz="2800" dirty="0"/>
              <a:t>Verdade progressiva</a:t>
            </a:r>
          </a:p>
          <a:p>
            <a:r>
              <a:rPr lang="pt-BR" sz="2800" dirty="0"/>
              <a:t>Verdade divina expressada em palavras humanas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221" y="1897039"/>
            <a:ext cx="4406074" cy="443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2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Duas grandes partes:</a:t>
            </a:r>
          </a:p>
        </p:txBody>
      </p:sp>
      <p:sp>
        <p:nvSpPr>
          <p:cNvPr id="5" name="Fluxograma: Atraso 4"/>
          <p:cNvSpPr/>
          <p:nvPr/>
        </p:nvSpPr>
        <p:spPr>
          <a:xfrm rot="10800000">
            <a:off x="3246783" y="2213113"/>
            <a:ext cx="2756452" cy="3445565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Atraso 5"/>
          <p:cNvSpPr/>
          <p:nvPr/>
        </p:nvSpPr>
        <p:spPr>
          <a:xfrm>
            <a:off x="6003235" y="2213113"/>
            <a:ext cx="2756452" cy="3445565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022036" y="3104898"/>
            <a:ext cx="1789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Antigo Testamento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361044" y="3520396"/>
            <a:ext cx="184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Novo Testamento</a:t>
            </a:r>
          </a:p>
        </p:txBody>
      </p:sp>
    </p:spTree>
    <p:extLst>
      <p:ext uri="{BB962C8B-B14F-4D97-AF65-F5344CB8AC3E}">
        <p14:creationId xmlns:p14="http://schemas.microsoft.com/office/powerpoint/2010/main" val="25964543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255</TotalTime>
  <Words>1580</Words>
  <Application>Microsoft Office PowerPoint</Application>
  <PresentationFormat>Widescreen</PresentationFormat>
  <Paragraphs>154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Calibri</vt:lpstr>
      <vt:lpstr>Calibri Light</vt:lpstr>
      <vt:lpstr>Retrospectiva</vt:lpstr>
      <vt:lpstr>A Bíblia</vt:lpstr>
      <vt:lpstr>O que a Bíblia não é?</vt:lpstr>
      <vt:lpstr>O que a Bíblia é?</vt:lpstr>
      <vt:lpstr>Tradição, Escritura e Magistério</vt:lpstr>
      <vt:lpstr>Tradição, Escritura e Magistério</vt:lpstr>
      <vt:lpstr>História de Deus com o seu povo</vt:lpstr>
      <vt:lpstr>Apresentação do PowerPoint</vt:lpstr>
      <vt:lpstr>A verdade na Bíblia</vt:lpstr>
      <vt:lpstr>Duas grandes partes:</vt:lpstr>
      <vt:lpstr>Divididas em pequenas partes:</vt:lpstr>
      <vt:lpstr>Um livro ou uma biblioteca?</vt:lpstr>
      <vt:lpstr>Gêneros literários</vt:lpstr>
      <vt:lpstr>Idiomas bíblicos</vt:lpstr>
      <vt:lpstr>Bíblia católica x Bíblia protestante</vt:lpstr>
      <vt:lpstr>Antigo Testamento</vt:lpstr>
      <vt:lpstr>Pentateuco</vt:lpstr>
      <vt:lpstr>Livros históricos</vt:lpstr>
      <vt:lpstr>Apresentação do PowerPoint</vt:lpstr>
      <vt:lpstr>Livros sapienciais</vt:lpstr>
      <vt:lpstr>Livros proféticos</vt:lpstr>
      <vt:lpstr>Novo Testamento</vt:lpstr>
      <vt:lpstr>Evangelhos </vt:lpstr>
      <vt:lpstr>Atos dos Apóstolos</vt:lpstr>
      <vt:lpstr>Cartas de Paulo</vt:lpstr>
      <vt:lpstr>Cartas católicas</vt:lpstr>
      <vt:lpstr>Apocalipse </vt:lpstr>
      <vt:lpstr>Como, então, ler a Bíblia?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Bíblia</dc:title>
  <dc:creator>Pe. João Custódio Cosmi Cunha</dc:creator>
  <cp:lastModifiedBy>Fabricio Sacramento</cp:lastModifiedBy>
  <cp:revision>50</cp:revision>
  <dcterms:created xsi:type="dcterms:W3CDTF">2017-03-08T19:05:18Z</dcterms:created>
  <dcterms:modified xsi:type="dcterms:W3CDTF">2017-03-11T19:25:14Z</dcterms:modified>
</cp:coreProperties>
</file>