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27" r:id="rId3"/>
    <p:sldId id="428" r:id="rId4"/>
    <p:sldId id="444" r:id="rId5"/>
    <p:sldId id="445" r:id="rId6"/>
    <p:sldId id="446" r:id="rId7"/>
    <p:sldId id="447" r:id="rId8"/>
    <p:sldId id="448" r:id="rId9"/>
    <p:sldId id="449" r:id="rId10"/>
    <p:sldId id="420" r:id="rId11"/>
    <p:sldId id="443" r:id="rId12"/>
    <p:sldId id="450" r:id="rId13"/>
    <p:sldId id="429" r:id="rId14"/>
    <p:sldId id="421" r:id="rId15"/>
    <p:sldId id="422" r:id="rId16"/>
    <p:sldId id="260" r:id="rId17"/>
    <p:sldId id="430" r:id="rId18"/>
    <p:sldId id="383" r:id="rId19"/>
    <p:sldId id="390" r:id="rId20"/>
    <p:sldId id="405" r:id="rId21"/>
    <p:sldId id="391" r:id="rId22"/>
    <p:sldId id="392" r:id="rId23"/>
    <p:sldId id="423" r:id="rId24"/>
    <p:sldId id="396" r:id="rId25"/>
    <p:sldId id="455" r:id="rId26"/>
    <p:sldId id="397" r:id="rId27"/>
    <p:sldId id="399" r:id="rId28"/>
    <p:sldId id="400" r:id="rId29"/>
    <p:sldId id="425" r:id="rId30"/>
    <p:sldId id="401" r:id="rId31"/>
    <p:sldId id="431" r:id="rId32"/>
    <p:sldId id="432" r:id="rId33"/>
    <p:sldId id="433" r:id="rId34"/>
    <p:sldId id="436" r:id="rId35"/>
    <p:sldId id="437" r:id="rId36"/>
    <p:sldId id="451" r:id="rId37"/>
    <p:sldId id="452" r:id="rId38"/>
    <p:sldId id="456" r:id="rId39"/>
    <p:sldId id="457" r:id="rId40"/>
    <p:sldId id="453" r:id="rId41"/>
    <p:sldId id="454" r:id="rId42"/>
    <p:sldId id="327" r:id="rId43"/>
    <p:sldId id="384" r:id="rId44"/>
    <p:sldId id="274" r:id="rId45"/>
    <p:sldId id="276" r:id="rId46"/>
    <p:sldId id="277" r:id="rId47"/>
    <p:sldId id="403" r:id="rId48"/>
    <p:sldId id="412" r:id="rId49"/>
    <p:sldId id="415" r:id="rId50"/>
    <p:sldId id="417" r:id="rId51"/>
    <p:sldId id="386" r:id="rId52"/>
    <p:sldId id="404" r:id="rId53"/>
    <p:sldId id="434" r:id="rId54"/>
    <p:sldId id="435" r:id="rId55"/>
    <p:sldId id="387" r:id="rId56"/>
    <p:sldId id="406" r:id="rId57"/>
    <p:sldId id="407" r:id="rId58"/>
    <p:sldId id="408" r:id="rId59"/>
    <p:sldId id="389" r:id="rId60"/>
    <p:sldId id="458" r:id="rId61"/>
    <p:sldId id="459" r:id="rId62"/>
    <p:sldId id="438" r:id="rId63"/>
    <p:sldId id="439" r:id="rId64"/>
    <p:sldId id="460" r:id="rId65"/>
    <p:sldId id="440" r:id="rId66"/>
    <p:sldId id="441" r:id="rId67"/>
    <p:sldId id="442" r:id="rId68"/>
    <p:sldId id="426" r:id="rId6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94660"/>
  </p:normalViewPr>
  <p:slideViewPr>
    <p:cSldViewPr>
      <p:cViewPr varScale="1">
        <p:scale>
          <a:sx n="68" d="100"/>
          <a:sy n="68" d="100"/>
        </p:scale>
        <p:origin x="137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microsoft.com/office/2015/10/relationships/revisionInfo" Target="revisionInfo.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estilo do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0E861E21-43F6-43FB-935A-C69640EB9CD8}" type="datetimeFigureOut">
              <a:rPr lang="pt-BR" smtClean="0"/>
              <a:pPr/>
              <a:t>03/02/2018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68D21E0-EF50-4403-836A-DBC1BA16B0C4}" type="slidenum">
              <a:rPr lang="pt-BR" smtClean="0"/>
              <a:pPr/>
              <a:t>‹nº›</a:t>
            </a:fld>
            <a:endParaRPr lang="pt-B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0E861E21-43F6-43FB-935A-C69640EB9CD8}" type="datetimeFigureOut">
              <a:rPr lang="pt-BR" smtClean="0"/>
              <a:pPr/>
              <a:t>03/02/2018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68D21E0-EF50-4403-836A-DBC1BA16B0C4}" type="slidenum">
              <a:rPr lang="pt-BR" smtClean="0"/>
              <a:pPr/>
              <a:t>‹nº›</a:t>
            </a:fld>
            <a:endParaRPr lang="pt-B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0E861E21-43F6-43FB-935A-C69640EB9CD8}" type="datetimeFigureOut">
              <a:rPr lang="pt-BR" smtClean="0"/>
              <a:pPr/>
              <a:t>03/02/2018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68D21E0-EF50-4403-836A-DBC1BA16B0C4}" type="slidenum">
              <a:rPr lang="pt-BR" smtClean="0"/>
              <a:pPr/>
              <a:t>‹nº›</a:t>
            </a:fld>
            <a:endParaRPr lang="pt-B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0E861E21-43F6-43FB-935A-C69640EB9CD8}" type="datetimeFigureOut">
              <a:rPr lang="pt-BR" smtClean="0"/>
              <a:pPr/>
              <a:t>03/02/2018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68D21E0-EF50-4403-836A-DBC1BA16B0C4}" type="slidenum">
              <a:rPr lang="pt-BR" smtClean="0"/>
              <a:pPr/>
              <a:t>‹nº›</a:t>
            </a:fld>
            <a:endParaRPr lang="pt-B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0E861E21-43F6-43FB-935A-C69640EB9CD8}" type="datetimeFigureOut">
              <a:rPr lang="pt-BR" smtClean="0"/>
              <a:pPr/>
              <a:t>03/02/2018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68D21E0-EF50-4403-836A-DBC1BA16B0C4}" type="slidenum">
              <a:rPr lang="pt-BR" smtClean="0"/>
              <a:pPr/>
              <a:t>‹nº›</a:t>
            </a:fld>
            <a:endParaRPr lang="pt-B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0E861E21-43F6-43FB-935A-C69640EB9CD8}" type="datetimeFigureOut">
              <a:rPr lang="pt-BR" smtClean="0"/>
              <a:pPr/>
              <a:t>03/02/2018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F68D21E0-EF50-4403-836A-DBC1BA16B0C4}" type="slidenum">
              <a:rPr lang="pt-BR" smtClean="0"/>
              <a:pPr/>
              <a:t>‹nº›</a:t>
            </a:fld>
            <a:endParaRPr lang="pt-B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0E861E21-43F6-43FB-935A-C69640EB9CD8}" type="datetimeFigureOut">
              <a:rPr lang="pt-BR" smtClean="0"/>
              <a:pPr/>
              <a:t>03/02/2018</a:t>
            </a:fld>
            <a:endParaRPr lang="pt-BR" dirty="0"/>
          </a:p>
        </p:txBody>
      </p:sp>
      <p:sp>
        <p:nvSpPr>
          <p:cNvPr id="8" name="Espaço Reservado para Rodapé 7"/>
          <p:cNvSpPr>
            <a:spLocks noGrp="1"/>
          </p:cNvSpPr>
          <p:nvPr>
            <p:ph type="ftr" sz="quarter" idx="11"/>
          </p:nvPr>
        </p:nvSpPr>
        <p:spPr/>
        <p:txBody>
          <a:bodyPr/>
          <a:lstStyle/>
          <a:p>
            <a:endParaRPr lang="pt-BR" dirty="0"/>
          </a:p>
        </p:txBody>
      </p:sp>
      <p:sp>
        <p:nvSpPr>
          <p:cNvPr id="9" name="Espaço Reservado para Número de Slide 8"/>
          <p:cNvSpPr>
            <a:spLocks noGrp="1"/>
          </p:cNvSpPr>
          <p:nvPr>
            <p:ph type="sldNum" sz="quarter" idx="12"/>
          </p:nvPr>
        </p:nvSpPr>
        <p:spPr/>
        <p:txBody>
          <a:bodyPr/>
          <a:lstStyle/>
          <a:p>
            <a:fld id="{F68D21E0-EF50-4403-836A-DBC1BA16B0C4}" type="slidenum">
              <a:rPr lang="pt-BR" smtClean="0"/>
              <a:pPr/>
              <a:t>‹nº›</a:t>
            </a:fld>
            <a:endParaRPr lang="pt-B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0E861E21-43F6-43FB-935A-C69640EB9CD8}" type="datetimeFigureOut">
              <a:rPr lang="pt-BR" smtClean="0"/>
              <a:pPr/>
              <a:t>03/02/2018</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p>
            <a:fld id="{F68D21E0-EF50-4403-836A-DBC1BA16B0C4}" type="slidenum">
              <a:rPr lang="pt-BR" smtClean="0"/>
              <a:pPr/>
              <a:t>‹nº›</a:t>
            </a:fld>
            <a:endParaRPr lang="pt-B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0E861E21-43F6-43FB-935A-C69640EB9CD8}" type="datetimeFigureOut">
              <a:rPr lang="pt-BR" smtClean="0"/>
              <a:pPr/>
              <a:t>03/02/2018</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F68D21E0-EF50-4403-836A-DBC1BA16B0C4}" type="slidenum">
              <a:rPr lang="pt-BR" smtClean="0"/>
              <a:pPr/>
              <a:t>‹nº›</a:t>
            </a:fld>
            <a:endParaRPr lang="pt-B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0E861E21-43F6-43FB-935A-C69640EB9CD8}" type="datetimeFigureOut">
              <a:rPr lang="pt-BR" smtClean="0"/>
              <a:pPr/>
              <a:t>03/02/2018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F68D21E0-EF50-4403-836A-DBC1BA16B0C4}" type="slidenum">
              <a:rPr lang="pt-BR" smtClean="0"/>
              <a:pPr/>
              <a:t>‹nº›</a:t>
            </a:fld>
            <a:endParaRPr lang="pt-B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dirty="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0E861E21-43F6-43FB-935A-C69640EB9CD8}" type="datetimeFigureOut">
              <a:rPr lang="pt-BR" smtClean="0"/>
              <a:pPr/>
              <a:t>03/02/2018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F68D21E0-EF50-4403-836A-DBC1BA16B0C4}" type="slidenum">
              <a:rPr lang="pt-BR" smtClean="0"/>
              <a:pPr/>
              <a:t>‹nº›</a:t>
            </a:fld>
            <a:endParaRPr lang="pt-B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861E21-43F6-43FB-935A-C69640EB9CD8}" type="datetimeFigureOut">
              <a:rPr lang="pt-BR" smtClean="0"/>
              <a:pPr/>
              <a:t>03/02/2018</a:t>
            </a:fld>
            <a:endParaRPr lang="pt-BR" dirty="0"/>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8D21E0-EF50-4403-836A-DBC1BA16B0C4}" type="slidenum">
              <a:rPr lang="pt-BR" smtClean="0"/>
              <a:pPr/>
              <a:t>‹nº›</a:t>
            </a:fld>
            <a:endParaRPr lang="pt-B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oxfam.com.br/"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Que%20abuso%20&#233;%20esse..mp4"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CF%202018.mp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14282" y="642919"/>
            <a:ext cx="8715436" cy="2286015"/>
          </a:xfrm>
        </p:spPr>
        <p:txBody>
          <a:bodyPr>
            <a:normAutofit/>
          </a:bodyPr>
          <a:lstStyle/>
          <a:p>
            <a:r>
              <a:rPr lang="pt-BR" dirty="0">
                <a:solidFill>
                  <a:srgbClr val="FF0000"/>
                </a:solidFill>
                <a:latin typeface="Aharoni" pitchFamily="2" charset="-79"/>
                <a:cs typeface="Aharoni" pitchFamily="2" charset="-79"/>
              </a:rPr>
              <a:t>CAMPANHA DA FRATERNIDADE </a:t>
            </a:r>
            <a:r>
              <a:rPr lang="pt-BR" sz="6000" dirty="0">
                <a:solidFill>
                  <a:srgbClr val="FF0000"/>
                </a:solidFill>
                <a:latin typeface="Aharoni" pitchFamily="2" charset="-79"/>
                <a:cs typeface="Aharoni" pitchFamily="2" charset="-79"/>
              </a:rPr>
              <a:t>2018</a:t>
            </a:r>
          </a:p>
        </p:txBody>
      </p:sp>
      <p:sp>
        <p:nvSpPr>
          <p:cNvPr id="3" name="Subtítulo 2"/>
          <p:cNvSpPr>
            <a:spLocks noGrp="1"/>
          </p:cNvSpPr>
          <p:nvPr>
            <p:ph type="subTitle" idx="1"/>
          </p:nvPr>
        </p:nvSpPr>
        <p:spPr>
          <a:xfrm>
            <a:off x="214282" y="2786058"/>
            <a:ext cx="8786874" cy="3595270"/>
          </a:xfrm>
        </p:spPr>
        <p:txBody>
          <a:bodyPr>
            <a:normAutofit/>
          </a:bodyPr>
          <a:lstStyle/>
          <a:p>
            <a:endParaRPr lang="pt-BR" sz="1050" b="1" dirty="0">
              <a:solidFill>
                <a:schemeClr val="tx2"/>
              </a:solidFill>
            </a:endParaRPr>
          </a:p>
          <a:p>
            <a:r>
              <a:rPr lang="pt-BR" b="1" dirty="0">
                <a:solidFill>
                  <a:srgbClr val="00B050"/>
                </a:solidFill>
                <a:latin typeface="Franklin Gothic Demi" pitchFamily="34" charset="0"/>
                <a:cs typeface="Times New Roman" pitchFamily="18" charset="0"/>
              </a:rPr>
              <a:t>“FRATERNIDADE E SUPERAÇÃO DA VIOLÊNCIA”</a:t>
            </a:r>
          </a:p>
          <a:p>
            <a:endParaRPr lang="pt-BR" b="1" dirty="0">
              <a:solidFill>
                <a:srgbClr val="00B050"/>
              </a:solidFill>
              <a:latin typeface="Franklin Gothic Demi" pitchFamily="34" charset="0"/>
              <a:cs typeface="Times New Roman" pitchFamily="18" charset="0"/>
            </a:endParaRPr>
          </a:p>
          <a:p>
            <a:endParaRPr lang="pt-BR" sz="1200" b="1" i="1" dirty="0">
              <a:solidFill>
                <a:schemeClr val="tx2"/>
              </a:solidFill>
              <a:latin typeface="Times New Roman" pitchFamily="18" charset="0"/>
              <a:cs typeface="Times New Roman" pitchFamily="18" charset="0"/>
            </a:endParaRPr>
          </a:p>
          <a:p>
            <a:r>
              <a:rPr lang="pt-BR" sz="4000" b="1" i="1" dirty="0">
                <a:solidFill>
                  <a:srgbClr val="00B050"/>
                </a:solidFill>
                <a:latin typeface="Andalus" pitchFamily="18" charset="-78"/>
                <a:cs typeface="Andalus" pitchFamily="18" charset="-78"/>
              </a:rPr>
              <a:t>“VÓS  SOIS TODOS IRMÃOS”  </a:t>
            </a:r>
          </a:p>
          <a:p>
            <a:r>
              <a:rPr lang="pt-BR" sz="4000" b="1" dirty="0">
                <a:solidFill>
                  <a:srgbClr val="00B050"/>
                </a:solidFill>
                <a:latin typeface="Andalus" pitchFamily="18" charset="-78"/>
                <a:cs typeface="Andalus" pitchFamily="18" charset="-78"/>
              </a:rPr>
              <a:t>Mt</a:t>
            </a:r>
            <a:r>
              <a:rPr lang="pt-BR" b="1" dirty="0">
                <a:solidFill>
                  <a:srgbClr val="00B050"/>
                </a:solidFill>
                <a:latin typeface="Andalus" pitchFamily="18" charset="-78"/>
                <a:cs typeface="Andalus" pitchFamily="18" charset="-78"/>
              </a:rPr>
              <a:t>  23,8.</a:t>
            </a:r>
          </a:p>
          <a:p>
            <a:endParaRPr lang="pt-BR" sz="4800" b="1" dirty="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642918"/>
            <a:ext cx="8643998" cy="5929354"/>
          </a:xfrm>
        </p:spPr>
        <p:txBody>
          <a:bodyPr>
            <a:normAutofit/>
          </a:bodyPr>
          <a:lstStyle/>
          <a:p>
            <a:pPr algn="ctr">
              <a:buNone/>
            </a:pPr>
            <a:r>
              <a:rPr lang="pt-BR" b="1" dirty="0">
                <a:solidFill>
                  <a:srgbClr val="00B050"/>
                </a:solidFill>
              </a:rPr>
              <a:t>TEMA: A PALAVRA VIOLÊNCIA VEM DE VIS.</a:t>
            </a:r>
          </a:p>
          <a:p>
            <a:pPr algn="just"/>
            <a:r>
              <a:rPr lang="pt-BR" b="1" dirty="0">
                <a:solidFill>
                  <a:srgbClr val="00B050"/>
                </a:solidFill>
              </a:rPr>
              <a:t>(VIS = FORÇA). Bem próxima dessa mesma raiz semântica temos o vocábulo </a:t>
            </a:r>
            <a:r>
              <a:rPr lang="pt-BR" b="1" i="1" dirty="0">
                <a:solidFill>
                  <a:srgbClr val="00B050"/>
                </a:solidFill>
              </a:rPr>
              <a:t>virtus</a:t>
            </a:r>
            <a:r>
              <a:rPr lang="pt-BR" b="1" dirty="0">
                <a:solidFill>
                  <a:srgbClr val="00B050"/>
                </a:solidFill>
              </a:rPr>
              <a:t>, da qual formamos a palavra virtude, que é  uma força boa, que leva à maturidade, quando a pessoa se torna capaz de realizar valores civis e humanos, mesmo diante de obstáculos e dificuldades, como dizia acordo com Cícero (106-43 aC.). Cf. Prof. Dalmasio Mongillo, </a:t>
            </a:r>
            <a:r>
              <a:rPr lang="pt-BR" b="1" i="1" dirty="0">
                <a:solidFill>
                  <a:srgbClr val="00B050"/>
                </a:solidFill>
              </a:rPr>
              <a:t>Dicionário  de teologia Moral, </a:t>
            </a:r>
            <a:r>
              <a:rPr lang="pt-BR" b="1" dirty="0">
                <a:solidFill>
                  <a:srgbClr val="00B050"/>
                </a:solidFill>
              </a:rPr>
              <a:t>p. 1277). Portanto, há uma força saudável e uma força venenosa, de </a:t>
            </a:r>
            <a:r>
              <a:rPr lang="pt-BR" b="1" i="1" dirty="0">
                <a:solidFill>
                  <a:srgbClr val="00B050"/>
                </a:solidFill>
              </a:rPr>
              <a:t>virus.</a:t>
            </a:r>
            <a:endParaRPr lang="pt-BR" b="1" dirty="0">
              <a:solidFill>
                <a:srgbClr val="00B050"/>
              </a:solidFill>
            </a:endParaRPr>
          </a:p>
          <a:p>
            <a:pPr algn="just"/>
            <a:endParaRPr lang="pt-BR" b="1" dirty="0">
              <a:solidFill>
                <a:srgbClr val="00B050"/>
              </a:solidFill>
            </a:endParaRPr>
          </a:p>
          <a:p>
            <a:pPr algn="ctr">
              <a:buNone/>
            </a:pPr>
            <a:endParaRPr lang="pt-BR" b="1" dirty="0">
              <a:solidFill>
                <a:srgbClr val="00B05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2E1A428B-CCB1-42A7-A3E6-B1060947DCC4}"/>
              </a:ext>
            </a:extLst>
          </p:cNvPr>
          <p:cNvSpPr>
            <a:spLocks noGrp="1"/>
          </p:cNvSpPr>
          <p:nvPr>
            <p:ph idx="1"/>
          </p:nvPr>
        </p:nvSpPr>
        <p:spPr>
          <a:xfrm>
            <a:off x="285720" y="620688"/>
            <a:ext cx="8678768" cy="5976664"/>
          </a:xfrm>
        </p:spPr>
        <p:txBody>
          <a:bodyPr>
            <a:normAutofit/>
          </a:bodyPr>
          <a:lstStyle/>
          <a:p>
            <a:pPr algn="just"/>
            <a:r>
              <a:rPr lang="pt-BR" b="1" dirty="0">
                <a:solidFill>
                  <a:srgbClr val="00B050"/>
                </a:solidFill>
              </a:rPr>
              <a:t>De acordo com a (OMS) “a violência se caracteriza pelo uso intencional da força contra si mesmo, contra outra pessoa ou contra um grupo de pessoas. Essa violência pode resultar em dano institucional, físico, sexual, psicológico  ou de morte” (CF 6). (Violência física e verbal).</a:t>
            </a:r>
          </a:p>
          <a:p>
            <a:pPr algn="just"/>
            <a:r>
              <a:rPr lang="pt-BR" b="1" dirty="0">
                <a:solidFill>
                  <a:srgbClr val="00B050"/>
                </a:solidFill>
              </a:rPr>
              <a:t>De acordo com o estudioso Adrian Raine há fatores neurológicos, ambientais e genéticos como causas de um comportamento violento</a:t>
            </a:r>
            <a:r>
              <a:rPr lang="pt-BR" dirty="0"/>
              <a:t>. </a:t>
            </a:r>
          </a:p>
          <a:p>
            <a:pPr algn="just"/>
            <a:r>
              <a:rPr lang="pt-BR" b="1" dirty="0">
                <a:solidFill>
                  <a:srgbClr val="00B050"/>
                </a:solidFill>
              </a:rPr>
              <a:t>Os maiores males, entretanto, surgem da violência ambiental.</a:t>
            </a:r>
          </a:p>
        </p:txBody>
      </p:sp>
    </p:spTree>
    <p:extLst>
      <p:ext uri="{BB962C8B-B14F-4D97-AF65-F5344CB8AC3E}">
        <p14:creationId xmlns:p14="http://schemas.microsoft.com/office/powerpoint/2010/main" val="3866353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785794"/>
            <a:ext cx="8229600" cy="5340369"/>
          </a:xfrm>
        </p:spPr>
        <p:txBody>
          <a:bodyPr>
            <a:normAutofit lnSpcReduction="10000"/>
          </a:bodyPr>
          <a:lstStyle/>
          <a:p>
            <a:pPr algn="just"/>
            <a:r>
              <a:rPr lang="pt-BR" b="1" dirty="0">
                <a:solidFill>
                  <a:srgbClr val="00B050"/>
                </a:solidFill>
              </a:rPr>
              <a:t>O professor de psicologia clinica Zeferino Rocha, acrescenta que a violência cresce quando a sociedade entra crise ética, que atinge a política, a economia, a família etc.  Compreendendo a partir deste prisma podemos dizer que a violência é uma realidade de ontem, de hoje e de amanhã. Mas se não for contida pode comprometer a sobrevivência da humanidade  </a:t>
            </a:r>
          </a:p>
          <a:p>
            <a:pPr algn="just"/>
            <a:r>
              <a:rPr lang="pt-BR" b="1" dirty="0">
                <a:solidFill>
                  <a:srgbClr val="00B050"/>
                </a:solidFill>
              </a:rPr>
              <a:t>(Síntese Revista de Filosofia, Vol. 28, n. 92, 2001, p. 303).</a:t>
            </a:r>
          </a:p>
          <a:p>
            <a:endParaRPr lang="pt-B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714356"/>
            <a:ext cx="8786874" cy="5857916"/>
          </a:xfrm>
        </p:spPr>
        <p:txBody>
          <a:bodyPr>
            <a:normAutofit fontScale="92500" lnSpcReduction="20000"/>
          </a:bodyPr>
          <a:lstStyle/>
          <a:p>
            <a:pPr algn="just"/>
            <a:r>
              <a:rPr lang="pt-BR" b="1" dirty="0">
                <a:solidFill>
                  <a:srgbClr val="00B050"/>
                </a:solidFill>
              </a:rPr>
              <a:t> O Documento de Santo Domingo fala em diversos tipos de violência:</a:t>
            </a:r>
          </a:p>
          <a:p>
            <a:pPr algn="just"/>
            <a:r>
              <a:rPr lang="pt-BR" b="1" dirty="0">
                <a:solidFill>
                  <a:srgbClr val="00B050"/>
                </a:solidFill>
              </a:rPr>
              <a:t>Violência contra a mulher é absurda, pois ela é quem gera, cuida e protege a vida (106). Pensamos na violência física, mas também a violência de não ter condições dignas de proteger a vida. A Catecismo acrescenta ainda como gravíssima a violência contra os pais, mais grave do que violência contra qualquer outra pessoa (CiGC 1858).</a:t>
            </a:r>
          </a:p>
          <a:p>
            <a:pPr algn="just"/>
            <a:r>
              <a:rPr lang="pt-BR" b="1" dirty="0">
                <a:solidFill>
                  <a:srgbClr val="00B050"/>
                </a:solidFill>
              </a:rPr>
              <a:t>Violência nas relações sexuais (110): estupros, abuso de menores e até crianças. Fere a justiça e a caridade, o direito de cada um à liberdade, à integridade física e moral. Mais grave ainda quando praticada por quem deveria proteger (CiGC 2356) (traumas).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714356"/>
            <a:ext cx="8643998" cy="5857916"/>
          </a:xfrm>
        </p:spPr>
        <p:txBody>
          <a:bodyPr/>
          <a:lstStyle/>
          <a:p>
            <a:pPr algn="just"/>
            <a:r>
              <a:rPr lang="pt-BR" b="1" dirty="0">
                <a:solidFill>
                  <a:srgbClr val="00B050"/>
                </a:solidFill>
              </a:rPr>
              <a:t>Violência contra os direitos dos menores, das mulheres e dos pobres, que acontece pelo terrorismo, opressão, assassinatos e por condições de extrema pobreza (DSD167).</a:t>
            </a:r>
          </a:p>
          <a:p>
            <a:pPr algn="just"/>
            <a:r>
              <a:rPr lang="pt-BR" b="1" dirty="0">
                <a:solidFill>
                  <a:srgbClr val="00B050"/>
                </a:solidFill>
              </a:rPr>
              <a:t>Há Violência onde é exercida uma força contra os mais fracos, mas há também a violência do silêncio e da Indiferença. Tristão de Athayde , em 1974, falava de dois tipos silêncio: O silêncio contemplativo, de Moisés de tantos homens e mulheres de Deus, e o silêncio covarde, daqueles que se torna cúmplice do mal.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42844" y="500042"/>
            <a:ext cx="8786874" cy="6143668"/>
          </a:xfrm>
        </p:spPr>
        <p:txBody>
          <a:bodyPr>
            <a:normAutofit/>
          </a:bodyPr>
          <a:lstStyle/>
          <a:p>
            <a:pPr algn="just"/>
            <a:r>
              <a:rPr lang="pt-BR" b="1" dirty="0">
                <a:solidFill>
                  <a:srgbClr val="00B050"/>
                </a:solidFill>
              </a:rPr>
              <a:t>A Campanha da Fraternidade deste ano propõe a fraternidade como remédio contra a violência. </a:t>
            </a:r>
          </a:p>
          <a:p>
            <a:pPr algn="ctr">
              <a:buNone/>
            </a:pPr>
            <a:r>
              <a:rPr lang="pt-BR" b="1" dirty="0">
                <a:solidFill>
                  <a:srgbClr val="00B050"/>
                </a:solidFill>
              </a:rPr>
              <a:t>Lema: </a:t>
            </a:r>
            <a:r>
              <a:rPr lang="pt-BR" b="1" i="1" dirty="0">
                <a:solidFill>
                  <a:srgbClr val="00B050"/>
                </a:solidFill>
              </a:rPr>
              <a:t>Vós sois todos irmãos </a:t>
            </a:r>
            <a:r>
              <a:rPr lang="pt-BR" b="1" dirty="0">
                <a:solidFill>
                  <a:srgbClr val="00B050"/>
                </a:solidFill>
              </a:rPr>
              <a:t>(Mt 23,8). </a:t>
            </a:r>
          </a:p>
          <a:p>
            <a:pPr algn="just">
              <a:buNone/>
            </a:pPr>
            <a:r>
              <a:rPr lang="pt-BR" b="1" dirty="0">
                <a:solidFill>
                  <a:srgbClr val="00B050"/>
                </a:solidFill>
              </a:rPr>
              <a:t>. Considerar todos como irmãos e irmãs é consequência de nossa filiação em Deus (Ef 4,6). Com muito mais força ainda esta verdade nos foi apresentada por Jesus, o verdadeiro filho muito amado do Pai (Mt 3,17). A consciência de filiação comum nos remete à fraternidade.</a:t>
            </a:r>
          </a:p>
          <a:p>
            <a:pPr algn="just">
              <a:buNone/>
            </a:pPr>
            <a:endParaRPr lang="pt-BR" b="1" dirty="0">
              <a:solidFill>
                <a:srgbClr val="00B050"/>
              </a:solidFill>
            </a:endParaRPr>
          </a:p>
          <a:p>
            <a:pPr algn="just"/>
            <a:endParaRPr lang="pt-BR" b="1" dirty="0">
              <a:solidFill>
                <a:srgbClr val="00B05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401080" cy="1582726"/>
          </a:xfrm>
        </p:spPr>
        <p:txBody>
          <a:bodyPr>
            <a:noAutofit/>
          </a:bodyPr>
          <a:lstStyle/>
          <a:p>
            <a:r>
              <a:rPr lang="pt-BR" sz="4000" b="1" dirty="0">
                <a:solidFill>
                  <a:srgbClr val="00B050"/>
                </a:solidFill>
                <a:cs typeface="Aharoni" pitchFamily="2" charset="-79"/>
              </a:rPr>
              <a:t>PRIMEIRA PARTE: VER</a:t>
            </a:r>
            <a:br>
              <a:rPr lang="pt-BR" sz="4000" b="1" dirty="0">
                <a:solidFill>
                  <a:srgbClr val="00B050"/>
                </a:solidFill>
                <a:cs typeface="Aharoni" pitchFamily="2" charset="-79"/>
              </a:rPr>
            </a:br>
            <a:r>
              <a:rPr lang="pt-BR" sz="4000" b="1" dirty="0">
                <a:solidFill>
                  <a:srgbClr val="00B050"/>
                </a:solidFill>
                <a:cs typeface="Aharoni" pitchFamily="2" charset="-79"/>
              </a:rPr>
              <a:t>AS MÚLTIPLAS FORMAS DE VIOLÊNCIA</a:t>
            </a:r>
            <a:br>
              <a:rPr lang="pt-BR" sz="4000" b="1" dirty="0">
                <a:solidFill>
                  <a:srgbClr val="00B050"/>
                </a:solidFill>
                <a:cs typeface="Aharoni" pitchFamily="2" charset="-79"/>
              </a:rPr>
            </a:br>
            <a:r>
              <a:rPr lang="pt-BR" sz="4000" b="1" dirty="0">
                <a:solidFill>
                  <a:srgbClr val="00B050"/>
                </a:solidFill>
                <a:cs typeface="Aharoni" pitchFamily="2" charset="-79"/>
              </a:rPr>
              <a:t>N. 16-145</a:t>
            </a:r>
          </a:p>
        </p:txBody>
      </p:sp>
      <p:sp>
        <p:nvSpPr>
          <p:cNvPr id="3" name="Espaço Reservado para Conteúdo 2"/>
          <p:cNvSpPr>
            <a:spLocks noGrp="1"/>
          </p:cNvSpPr>
          <p:nvPr>
            <p:ph idx="1"/>
          </p:nvPr>
        </p:nvSpPr>
        <p:spPr>
          <a:xfrm>
            <a:off x="285720" y="1857364"/>
            <a:ext cx="8572560" cy="4786346"/>
          </a:xfrm>
        </p:spPr>
        <p:txBody>
          <a:bodyPr>
            <a:normAutofit fontScale="92500" lnSpcReduction="10000"/>
          </a:bodyPr>
          <a:lstStyle/>
          <a:p>
            <a:pPr algn="just"/>
            <a:r>
              <a:rPr lang="pt-BR" sz="3600" b="1" dirty="0">
                <a:solidFill>
                  <a:srgbClr val="00B050"/>
                </a:solidFill>
                <a:latin typeface="+mj-lt"/>
                <a:cs typeface="Times New Roman" pitchFamily="18" charset="0"/>
              </a:rPr>
              <a:t>Apesar das leis de proteção ao menor, à mulher e ao idoso, que surgiram a partir de 1990, somados aos equipamentos e serviços privados de proteção, a violência está ai. </a:t>
            </a:r>
          </a:p>
          <a:p>
            <a:pPr algn="just"/>
            <a:r>
              <a:rPr lang="pt-BR" sz="3600" b="1" dirty="0">
                <a:solidFill>
                  <a:srgbClr val="00B050"/>
                </a:solidFill>
                <a:latin typeface="+mj-lt"/>
                <a:cs typeface="Times New Roman" pitchFamily="18" charset="0"/>
              </a:rPr>
              <a:t>Quanto mais nos protegemos,  mais nos isolamos, fugimos do potencial inimigo, mas também do amigo.</a:t>
            </a:r>
          </a:p>
          <a:p>
            <a:pPr algn="just"/>
            <a:r>
              <a:rPr lang="pt-BR" sz="3600" b="1" dirty="0">
                <a:solidFill>
                  <a:srgbClr val="00B050"/>
                </a:solidFill>
                <a:latin typeface="+mj-lt"/>
                <a:cs typeface="Times New Roman" pitchFamily="18" charset="0"/>
              </a:rPr>
              <a:t>Não basta se proteger, é preciso buscar as causas e educar para a paz.</a:t>
            </a:r>
          </a:p>
          <a:p>
            <a:pPr algn="just"/>
            <a:endParaRPr lang="pt-BR" sz="3600" b="1" dirty="0">
              <a:solidFill>
                <a:srgbClr val="00B050"/>
              </a:solidFill>
              <a:latin typeface="+mj-lt"/>
              <a:cs typeface="Times New Roman" pitchFamily="18" charset="0"/>
            </a:endParaRPr>
          </a:p>
          <a:p>
            <a:pPr algn="just"/>
            <a:endParaRPr lang="pt-BR" b="1" dirty="0">
              <a:solidFill>
                <a:srgbClr val="00B050"/>
              </a:solidFill>
              <a:latin typeface="+mj-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57158" y="642918"/>
            <a:ext cx="8429684" cy="5786478"/>
          </a:xfrm>
        </p:spPr>
        <p:txBody>
          <a:bodyPr>
            <a:normAutofit/>
          </a:bodyPr>
          <a:lstStyle/>
          <a:p>
            <a:pPr algn="just"/>
            <a:r>
              <a:rPr lang="pt-BR" sz="3600" b="1" dirty="0">
                <a:solidFill>
                  <a:srgbClr val="00B050"/>
                </a:solidFill>
              </a:rPr>
              <a:t>Apesar de possuirmos menos de 3% da população mundial, nosso país responde por quase 13% dos assassinatos no planeta. Em 2014, o Brasil chegou ao topo ranking, considerando o número absoluto de homicídios: 59.627 (IPEA).</a:t>
            </a:r>
          </a:p>
          <a:p>
            <a:pPr algn="just"/>
            <a:r>
              <a:rPr lang="pt-BR" sz="3600" b="1" dirty="0">
                <a:solidFill>
                  <a:srgbClr val="00B050"/>
                </a:solidFill>
              </a:rPr>
              <a:t>PRECISAMOS COMPREENDER A COMPLE-XIDADE E AS RAZÕES DE TAMANHA TRAGÉDIA HUMANA. </a:t>
            </a:r>
          </a:p>
          <a:p>
            <a:pPr algn="just"/>
            <a:endParaRPr lang="pt-BR" sz="3600" b="1" dirty="0">
              <a:solidFill>
                <a:srgbClr val="00B05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642918"/>
            <a:ext cx="8643998" cy="6000792"/>
          </a:xfrm>
        </p:spPr>
        <p:txBody>
          <a:bodyPr>
            <a:normAutofit/>
          </a:bodyPr>
          <a:lstStyle/>
          <a:p>
            <a:pPr algn="just"/>
            <a:r>
              <a:rPr lang="pt-BR" sz="3600" b="1" dirty="0">
                <a:solidFill>
                  <a:srgbClr val="00B050"/>
                </a:solidFill>
              </a:rPr>
              <a:t>Precisamos de mais segurança pública, mas com políticas voltadas para garantir e ampliar os direitos dos cidadãos e garantir o funcionamento das instituições para que a sociedade seja verdadeiramente democrática. As próprias instituições devem contribuir e educar para que todos compreendam que têm direitos e deveres, de maneira equilibrada e justa.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642918"/>
            <a:ext cx="8786874" cy="6000792"/>
          </a:xfrm>
        </p:spPr>
        <p:txBody>
          <a:bodyPr>
            <a:normAutofit fontScale="92500" lnSpcReduction="20000"/>
          </a:bodyPr>
          <a:lstStyle/>
          <a:p>
            <a:pPr algn="just"/>
            <a:r>
              <a:rPr lang="pt-BR" b="1" dirty="0">
                <a:solidFill>
                  <a:srgbClr val="00B050"/>
                </a:solidFill>
              </a:rPr>
              <a:t>O contexto social e econômico tem forçado os países, entre eles o Brasil, a redefinir o papel atribuído ao estado e a rediscutir projetos políticos e de gestão dos serviços públicos. Um política de segurança pública, principalmente na sociedade contemporânea, deve promover a cidadania e aumentar a solidariedade entre as pessoas. Enclausurar deveria ser o ultimo recurso (CF 20). Antes de tudo deveríamos promover um tipo de segurança que pudesse contar com outros atores sociais, além das polícias, que atuam no campo da educação, da saúde, do esporte, da assistência social e da cultura, entre outros, onde é possível preparar pessoas para a cidadania. (CF 21). </a:t>
            </a:r>
            <a:br>
              <a:rPr lang="pt-BR" dirty="0"/>
            </a:br>
            <a:endParaRPr lang="pt-BR" b="1" dirty="0">
              <a:solidFill>
                <a:srgbClr val="00B05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solidFill>
                  <a:schemeClr val="tx2"/>
                </a:solidFill>
              </a:rPr>
              <a:t>ORAÇÃO DA CAMPANHA: </a:t>
            </a:r>
          </a:p>
        </p:txBody>
      </p:sp>
      <p:sp>
        <p:nvSpPr>
          <p:cNvPr id="3" name="Espaço Reservado para Conteúdo 2"/>
          <p:cNvSpPr>
            <a:spLocks noGrp="1"/>
          </p:cNvSpPr>
          <p:nvPr>
            <p:ph idx="1"/>
          </p:nvPr>
        </p:nvSpPr>
        <p:spPr>
          <a:xfrm>
            <a:off x="285720" y="1428736"/>
            <a:ext cx="8572560" cy="5072098"/>
          </a:xfrm>
        </p:spPr>
        <p:txBody>
          <a:bodyPr>
            <a:noAutofit/>
          </a:bodyPr>
          <a:lstStyle/>
          <a:p>
            <a:pPr algn="just"/>
            <a:r>
              <a:rPr lang="pt-BR" sz="3600" b="1" dirty="0">
                <a:solidFill>
                  <a:schemeClr val="tx2"/>
                </a:solidFill>
                <a:latin typeface="Andalus" pitchFamily="18" charset="-78"/>
                <a:cs typeface="Andalus" pitchFamily="18" charset="-78"/>
              </a:rPr>
              <a:t>Deus e Pai, nós vos louvamos pelo vosso infinito amor e vos agradecemos por ter enviado Jesus, o Filho amado, nosso irmão.</a:t>
            </a:r>
          </a:p>
          <a:p>
            <a:pPr algn="just"/>
            <a:r>
              <a:rPr lang="pt-BR" sz="3600" b="1" dirty="0">
                <a:solidFill>
                  <a:schemeClr val="tx2"/>
                </a:solidFill>
                <a:latin typeface="Andalus" pitchFamily="18" charset="-78"/>
                <a:cs typeface="Andalus" pitchFamily="18" charset="-78"/>
              </a:rPr>
              <a:t>Ele veio trazer  paz e fraternidade a terra, e cheio de ternura e compaixão, sempre viveu relações repletas de perdão e misericórdia.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500042"/>
            <a:ext cx="8401080" cy="6000792"/>
          </a:xfrm>
        </p:spPr>
        <p:txBody>
          <a:bodyPr>
            <a:normAutofit/>
          </a:bodyPr>
          <a:lstStyle/>
          <a:p>
            <a:pPr algn="just"/>
            <a:r>
              <a:rPr lang="pt-BR" sz="3600" b="1" dirty="0">
                <a:solidFill>
                  <a:srgbClr val="00B050"/>
                </a:solidFill>
              </a:rPr>
              <a:t>A partir destas pistas compreendemos que normalmente, antes da violência física e de atos violentos existem outros tipos de violência. Há situações estruturais de geração e perpetuação da violência.</a:t>
            </a:r>
          </a:p>
          <a:p>
            <a:pPr algn="just"/>
            <a:r>
              <a:rPr lang="pt-BR" sz="3600" b="1" dirty="0">
                <a:solidFill>
                  <a:srgbClr val="00B050"/>
                </a:solidFill>
              </a:rPr>
              <a:t>Deus nos criou irmãos e não rivais.</a:t>
            </a:r>
          </a:p>
          <a:p>
            <a:endParaRPr lang="pt-B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solidFill>
                  <a:srgbClr val="00B050"/>
                </a:solidFill>
              </a:rPr>
              <a:t>A EXPERIÊNCIA COTIDIANA DA VIOLÊNCIA</a:t>
            </a:r>
          </a:p>
        </p:txBody>
      </p:sp>
      <p:sp>
        <p:nvSpPr>
          <p:cNvPr id="3" name="Espaço Reservado para Conteúdo 2"/>
          <p:cNvSpPr>
            <a:spLocks noGrp="1"/>
          </p:cNvSpPr>
          <p:nvPr>
            <p:ph idx="1"/>
          </p:nvPr>
        </p:nvSpPr>
        <p:spPr>
          <a:xfrm>
            <a:off x="214282" y="1600200"/>
            <a:ext cx="8715436" cy="4900634"/>
          </a:xfrm>
        </p:spPr>
        <p:txBody>
          <a:bodyPr>
            <a:normAutofit fontScale="92500"/>
          </a:bodyPr>
          <a:lstStyle/>
          <a:p>
            <a:pPr algn="just"/>
            <a:r>
              <a:rPr lang="pt-BR" sz="3600" b="1" dirty="0">
                <a:solidFill>
                  <a:srgbClr val="00B050"/>
                </a:solidFill>
              </a:rPr>
              <a:t>Ainda gozamos da fama de país abençoado, acolhedor, de diversidade e fartura propiciadas pela generosidade da natureza. Ainda somos considerados nação ordeira e pacífica, de povo alegre e festeiro. Somos um país de muitas raças, convivendo pacificamente;</a:t>
            </a:r>
          </a:p>
          <a:p>
            <a:pPr algn="just"/>
            <a:r>
              <a:rPr lang="pt-BR" sz="3600" b="1" dirty="0">
                <a:solidFill>
                  <a:srgbClr val="00B050"/>
                </a:solidFill>
              </a:rPr>
              <a:t>Mas esta imagem convive com inúmeras contradições, a partir das estatísticas que são elaboradas pelos institutos de pesquisas.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42844" y="714356"/>
            <a:ext cx="8786874" cy="5929354"/>
          </a:xfrm>
        </p:spPr>
        <p:txBody>
          <a:bodyPr>
            <a:normAutofit lnSpcReduction="10000"/>
          </a:bodyPr>
          <a:lstStyle/>
          <a:p>
            <a:pPr algn="just"/>
            <a:r>
              <a:rPr lang="pt-BR" sz="3600" b="1" dirty="0">
                <a:solidFill>
                  <a:srgbClr val="00B050"/>
                </a:solidFill>
              </a:rPr>
              <a:t>Numa pesquisa realizada pela </a:t>
            </a:r>
            <a:r>
              <a:rPr lang="pt-BR" sz="3600" b="1" i="1" dirty="0">
                <a:solidFill>
                  <a:srgbClr val="00B050"/>
                </a:solidFill>
              </a:rPr>
              <a:t>“Rede Nossa” </a:t>
            </a:r>
            <a:r>
              <a:rPr lang="pt-BR" sz="3600" b="1" dirty="0">
                <a:solidFill>
                  <a:srgbClr val="00B050"/>
                </a:solidFill>
              </a:rPr>
              <a:t>e pelo </a:t>
            </a:r>
            <a:r>
              <a:rPr lang="pt-BR" sz="3600" b="1" i="1" dirty="0">
                <a:solidFill>
                  <a:srgbClr val="00B050"/>
                </a:solidFill>
              </a:rPr>
              <a:t>“IPOBE”, </a:t>
            </a:r>
            <a:r>
              <a:rPr lang="pt-BR" sz="3600" b="1" dirty="0">
                <a:solidFill>
                  <a:srgbClr val="00B050"/>
                </a:solidFill>
              </a:rPr>
              <a:t>em São Paulo, com crianças e adolescentes perguntaram sobre o que eles mais temiam quanto à segurança. Eles responderam: o roubo, o trafico de drogas, a policia etc. Embora os adolescentes e jovens constituam pouco mais de ¼ da população, 58% dos assassinatos são estão nesta faixa etária. </a:t>
            </a:r>
          </a:p>
          <a:p>
            <a:pPr algn="just"/>
            <a:r>
              <a:rPr lang="pt-BR" sz="3600" b="1" dirty="0">
                <a:solidFill>
                  <a:srgbClr val="00B050"/>
                </a:solidFill>
              </a:rPr>
              <a:t>No Brasil cinco pessoas são mortas por arma de fogo a cada hora, 123 a cada dia.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714356"/>
            <a:ext cx="8643998" cy="5715040"/>
          </a:xfrm>
        </p:spPr>
        <p:txBody>
          <a:bodyPr>
            <a:normAutofit/>
          </a:bodyPr>
          <a:lstStyle/>
          <a:p>
            <a:pPr marL="514350" indent="-514350" algn="just"/>
            <a:r>
              <a:rPr lang="pt-BR" sz="3600" b="1" dirty="0">
                <a:solidFill>
                  <a:srgbClr val="00B050"/>
                </a:solidFill>
              </a:rPr>
              <a:t>No ano de 2014 foram 40 mil assassinatos no Brasil, quantidade maior do que a população de muitos municípios brasileiros;</a:t>
            </a:r>
          </a:p>
          <a:p>
            <a:pPr marL="514350" indent="-514350" algn="just"/>
            <a:r>
              <a:rPr lang="pt-BR" sz="3600" b="1" dirty="0">
                <a:solidFill>
                  <a:srgbClr val="00B050"/>
                </a:solidFill>
              </a:rPr>
              <a:t>Há muita violência motivada pelo preconceito, ódio de classe, de raça, gênero, de política e até mesmo de intolerância religiosa (CF 28).</a:t>
            </a:r>
          </a:p>
          <a:p>
            <a:pPr marL="514350" indent="-514350" algn="just">
              <a:buNone/>
            </a:pPr>
            <a:endParaRPr lang="pt-BR" b="1" dirty="0"/>
          </a:p>
          <a:p>
            <a:pPr marL="514350" indent="-514350" algn="ctr">
              <a:buNone/>
            </a:pPr>
            <a:endParaRPr lang="pt-BR"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solidFill>
                  <a:srgbClr val="00B050"/>
                </a:solidFill>
              </a:rPr>
              <a:t>A VIOLÊNCIA INSTITUCIONAL</a:t>
            </a:r>
          </a:p>
        </p:txBody>
      </p:sp>
      <p:sp>
        <p:nvSpPr>
          <p:cNvPr id="3" name="Espaço Reservado para Conteúdo 2"/>
          <p:cNvSpPr>
            <a:spLocks noGrp="1"/>
          </p:cNvSpPr>
          <p:nvPr>
            <p:ph idx="1"/>
          </p:nvPr>
        </p:nvSpPr>
        <p:spPr>
          <a:xfrm>
            <a:off x="214282" y="1428736"/>
            <a:ext cx="8715436" cy="5214974"/>
          </a:xfrm>
        </p:spPr>
        <p:txBody>
          <a:bodyPr>
            <a:normAutofit fontScale="92500" lnSpcReduction="10000"/>
          </a:bodyPr>
          <a:lstStyle/>
          <a:p>
            <a:pPr algn="just"/>
            <a:r>
              <a:rPr lang="pt-BR" b="1" dirty="0">
                <a:solidFill>
                  <a:srgbClr val="00B050"/>
                </a:solidFill>
              </a:rPr>
              <a:t>A violência direta é a forma mais extrema de agressão, mas apenas aparentemente. Ela representa tão somente uma pequena expressão das relações sociais violentas.  A desigualdade social é uma forma de violência pouco comentada (Conferir ultima pesquisa) O desemprego e a fome são consideradas como violência tão cruel quanto a violência física. Não há violência maior do que a fome. </a:t>
            </a:r>
          </a:p>
          <a:p>
            <a:pPr algn="just"/>
            <a:r>
              <a:rPr lang="pt-BR" b="1" dirty="0">
                <a:solidFill>
                  <a:srgbClr val="00B050"/>
                </a:solidFill>
              </a:rPr>
              <a:t>O texto base nos apresenta o exemplo da década de 1980, com a crise econômica e o aumento da inflação vivida naquele período (37)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406D8D-7A27-4194-8AFE-6955FC64D41A}"/>
              </a:ext>
            </a:extLst>
          </p:cNvPr>
          <p:cNvSpPr>
            <a:spLocks noGrp="1"/>
          </p:cNvSpPr>
          <p:nvPr>
            <p:ph type="title"/>
          </p:nvPr>
        </p:nvSpPr>
        <p:spPr/>
        <p:txBody>
          <a:bodyPr>
            <a:normAutofit fontScale="90000"/>
          </a:bodyPr>
          <a:lstStyle/>
          <a:p>
            <a:r>
              <a:rPr lang="pt-BR" b="1" dirty="0">
                <a:solidFill>
                  <a:srgbClr val="00B050"/>
                </a:solidFill>
              </a:rPr>
              <a:t>OS RECENTES NÚMEROS DA DESIGUALDADE</a:t>
            </a:r>
          </a:p>
        </p:txBody>
      </p:sp>
      <p:sp>
        <p:nvSpPr>
          <p:cNvPr id="3" name="Espaço Reservado para Conteúdo 2">
            <a:extLst>
              <a:ext uri="{FF2B5EF4-FFF2-40B4-BE49-F238E27FC236}">
                <a16:creationId xmlns:a16="http://schemas.microsoft.com/office/drawing/2014/main" id="{53660FFF-8C0E-4364-8907-207AE84AD881}"/>
              </a:ext>
            </a:extLst>
          </p:cNvPr>
          <p:cNvSpPr>
            <a:spLocks noGrp="1"/>
          </p:cNvSpPr>
          <p:nvPr>
            <p:ph idx="1"/>
          </p:nvPr>
        </p:nvSpPr>
        <p:spPr>
          <a:xfrm>
            <a:off x="323528" y="1600200"/>
            <a:ext cx="8496944" cy="4925144"/>
          </a:xfrm>
        </p:spPr>
        <p:txBody>
          <a:bodyPr>
            <a:normAutofit fontScale="92500" lnSpcReduction="10000"/>
          </a:bodyPr>
          <a:lstStyle/>
          <a:p>
            <a:pPr algn="just"/>
            <a:r>
              <a:rPr lang="pt-BR" b="1" dirty="0">
                <a:solidFill>
                  <a:srgbClr val="00B050"/>
                </a:solidFill>
              </a:rPr>
              <a:t>No relatório mundial da desigualdade no mundo, o Brasil aparece como um dos países em que a desigualdade mais cresceu no ano de 2017. De 31 bilionários passamos para 43. Os seis homens mais ricos do Brasil concentra uma riqueza igual aos 50% mais pobres. Tudo isso têm a ver com a mudança na politica e na economia, uma vez que os salários dos 10% mais pobres aumentaram durante 14 anos (2001-2014) e começaram a diminuir com o volta do neoliberalismo (fonte </a:t>
            </a:r>
            <a:r>
              <a:rPr lang="pt-BR" b="1" dirty="0">
                <a:solidFill>
                  <a:srgbClr val="00B050"/>
                </a:solidFill>
                <a:hlinkClick r:id="rId2"/>
              </a:rPr>
              <a:t>www.oxfam.com.br</a:t>
            </a:r>
            <a:r>
              <a:rPr lang="pt-BR" b="1" dirty="0">
                <a:solidFill>
                  <a:srgbClr val="00B050"/>
                </a:solidFill>
              </a:rPr>
              <a:t>. (Jan/2017).</a:t>
            </a:r>
          </a:p>
        </p:txBody>
      </p:sp>
    </p:spTree>
    <p:extLst>
      <p:ext uri="{BB962C8B-B14F-4D97-AF65-F5344CB8AC3E}">
        <p14:creationId xmlns:p14="http://schemas.microsoft.com/office/powerpoint/2010/main" val="37975133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642918"/>
            <a:ext cx="8246720" cy="6000792"/>
          </a:xfrm>
        </p:spPr>
        <p:txBody>
          <a:bodyPr>
            <a:normAutofit/>
          </a:bodyPr>
          <a:lstStyle/>
          <a:p>
            <a:pPr algn="just"/>
            <a:r>
              <a:rPr lang="pt-BR" b="1" dirty="0">
                <a:solidFill>
                  <a:srgbClr val="00B050"/>
                </a:solidFill>
              </a:rPr>
              <a:t>A DESIGUALDADE SOCIAL, TUTELADA PELOS PODERES ECONÔMICOS E POLITICOS, ESTÁ NA ORIGEM DE MUITAS OUTRAS VIOLÊNCIAS. A DESIGUALDADE ECONÔMICA LEVA À  DESIGUALDADE DE OPORTUNIDADES, PRINCIPALMENTE PELA SUA INCIDÊNCIA NA BAIXA OU INSUFICIENTE ESCOLARIDADE, QUE POR SUA VEZ TENDE A OCUPAÇÕES COM BAIXA REMUNERAÇÃO.</a:t>
            </a:r>
          </a:p>
          <a:p>
            <a:pPr algn="just"/>
            <a:endParaRPr lang="pt-BR" b="1" dirty="0">
              <a:solidFill>
                <a:srgbClr val="00B05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solidFill>
                  <a:srgbClr val="00B050"/>
                </a:solidFill>
              </a:rPr>
              <a:t>A CULTURA DA VIOLÊNCIA</a:t>
            </a:r>
          </a:p>
        </p:txBody>
      </p:sp>
      <p:sp>
        <p:nvSpPr>
          <p:cNvPr id="3" name="Espaço Reservado para Conteúdo 2"/>
          <p:cNvSpPr>
            <a:spLocks noGrp="1"/>
          </p:cNvSpPr>
          <p:nvPr>
            <p:ph idx="1"/>
          </p:nvPr>
        </p:nvSpPr>
        <p:spPr>
          <a:xfrm>
            <a:off x="285720" y="1285860"/>
            <a:ext cx="8715436" cy="5357850"/>
          </a:xfrm>
        </p:spPr>
        <p:txBody>
          <a:bodyPr>
            <a:normAutofit/>
          </a:bodyPr>
          <a:lstStyle/>
          <a:p>
            <a:pPr algn="just"/>
            <a:r>
              <a:rPr lang="pt-BR" b="1" dirty="0">
                <a:solidFill>
                  <a:srgbClr val="00B050"/>
                </a:solidFill>
              </a:rPr>
              <a:t>Por cultura da violência entendemos a interpretação da realidade violenta que precede aos próprios indivíduos do grupo que a constitui. Dos mecanismos estruturais que acabam gerando violência. Por violência entendemos ainda as culturas que legitimam atos violentos. Numa cultura da violência é muito fácil elaborar discursos para justificar as violências. Assim suavizam os atos de violências colocando a culpa na conduta da vítima.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42844" y="571480"/>
            <a:ext cx="8786874" cy="6000792"/>
          </a:xfrm>
        </p:spPr>
        <p:txBody>
          <a:bodyPr>
            <a:normAutofit lnSpcReduction="10000"/>
          </a:bodyPr>
          <a:lstStyle/>
          <a:p>
            <a:pPr algn="just"/>
            <a:r>
              <a:rPr lang="pt-BR" sz="3600" b="1" dirty="0">
                <a:solidFill>
                  <a:srgbClr val="00B050"/>
                </a:solidFill>
              </a:rPr>
              <a:t>Não restam dúvidas de que o tráfico de drogas e a corrupção são duas formas inaceitáveis de violência, mas há ainda muitos atos violentos cometidos por  pessoas que agem pelo impulso ou por motivos fúteis: ciúmes, desavenças entre vizinhos, desentendimento no transito etc.  Neste contexto a reação violenta torna-se naturalizada, como se fosse a única forma de resolver a situação. Essa naturalização se converte em indiferença.</a:t>
            </a:r>
          </a:p>
          <a:p>
            <a:pPr algn="just"/>
            <a:endParaRPr lang="pt-BR" b="1" dirty="0">
              <a:solidFill>
                <a:srgbClr val="00B050"/>
              </a:solidFill>
            </a:endParaRPr>
          </a:p>
          <a:p>
            <a:pPr algn="just"/>
            <a:endParaRPr lang="pt-BR" b="1" dirty="0">
              <a:solidFill>
                <a:srgbClr val="00B05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42844" y="428604"/>
            <a:ext cx="8858312" cy="6215106"/>
          </a:xfrm>
        </p:spPr>
        <p:txBody>
          <a:bodyPr>
            <a:normAutofit lnSpcReduction="10000"/>
          </a:bodyPr>
          <a:lstStyle/>
          <a:p>
            <a:pPr algn="just"/>
            <a:r>
              <a:rPr lang="pt-BR" sz="3600" b="1" dirty="0">
                <a:solidFill>
                  <a:srgbClr val="00B050"/>
                </a:solidFill>
              </a:rPr>
              <a:t>É possível que alguém de vocês já ouviu dizer que quem foi estuprada é porque vestia de forma imoral; o adolescente foi agredido porque usava droga, por ser delinquente ou marginal. Dessa maneira entende-se a violência como benéfica para a sociedade ou como castigo merecido.</a:t>
            </a:r>
          </a:p>
          <a:p>
            <a:pPr algn="just"/>
            <a:r>
              <a:rPr lang="pt-BR" sz="3600" b="1" dirty="0">
                <a:solidFill>
                  <a:srgbClr val="00B050"/>
                </a:solidFill>
              </a:rPr>
              <a:t>Mas há ainda um tipo de violência que está ligado às relações sociais no Brasil, que levam as pessoas a acreditarem que a desigualdade social é coisa natural. </a:t>
            </a:r>
          </a:p>
          <a:p>
            <a:endParaRPr lang="pt-B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57158" y="642918"/>
            <a:ext cx="8501122" cy="5786478"/>
          </a:xfrm>
        </p:spPr>
        <p:txBody>
          <a:bodyPr>
            <a:normAutofit/>
          </a:bodyPr>
          <a:lstStyle/>
          <a:p>
            <a:pPr algn="ctr">
              <a:buNone/>
            </a:pPr>
            <a:endParaRPr lang="pt-BR" sz="800" b="1" dirty="0">
              <a:solidFill>
                <a:schemeClr val="tx2"/>
              </a:solidFill>
              <a:latin typeface="Andalus" pitchFamily="18" charset="-78"/>
              <a:cs typeface="Andalus" pitchFamily="18" charset="-78"/>
            </a:endParaRPr>
          </a:p>
          <a:p>
            <a:pPr algn="just"/>
            <a:r>
              <a:rPr lang="pt-BR" sz="3900" b="1" dirty="0">
                <a:solidFill>
                  <a:schemeClr val="tx2"/>
                </a:solidFill>
                <a:latin typeface="Andalus" pitchFamily="18" charset="-78"/>
                <a:cs typeface="Andalus" pitchFamily="18" charset="-78"/>
              </a:rPr>
              <a:t>Derrama sobre nós o Espírito Santo, para que, com o coração convertido, acolhamos o projeto de Jesus e sejamos construtores de uma sociedade justa e sem violência, para que, no mundo inteiro, cresça o vosso Reino de liberdade, verdade e de paz.</a:t>
            </a:r>
          </a:p>
          <a:p>
            <a:pPr algn="ctr">
              <a:buNone/>
            </a:pPr>
            <a:r>
              <a:rPr lang="pt-BR" sz="3900" b="1" dirty="0">
                <a:solidFill>
                  <a:schemeClr val="tx2"/>
                </a:solidFill>
              </a:rPr>
              <a:t>AMÉM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28596" y="642918"/>
            <a:ext cx="8286808" cy="5483245"/>
          </a:xfrm>
        </p:spPr>
        <p:txBody>
          <a:bodyPr/>
          <a:lstStyle/>
          <a:p>
            <a:pPr algn="just"/>
            <a:r>
              <a:rPr lang="pt-BR" b="1" dirty="0">
                <a:solidFill>
                  <a:srgbClr val="00B050"/>
                </a:solidFill>
              </a:rPr>
              <a:t>Com essa maneira de compreender a realidade social passam a entender que alguns sujeitos sociais são naturalmente inferiores: mulheres, jovens, idosos, trabalhadores, negros, índios, pessoas com diferentes orientações sexuais, imigrantes, migrantes. Essas pessoas são as maiores vitimas de violência.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7158" y="274638"/>
            <a:ext cx="8429684" cy="1143000"/>
          </a:xfrm>
        </p:spPr>
        <p:txBody>
          <a:bodyPr>
            <a:normAutofit fontScale="90000"/>
          </a:bodyPr>
          <a:lstStyle/>
          <a:p>
            <a:r>
              <a:rPr lang="pt-BR" b="1" dirty="0">
                <a:solidFill>
                  <a:srgbClr val="00B050"/>
                </a:solidFill>
              </a:rPr>
              <a:t>2.  A VIOLÊNCIA COMO SISTEMA NO BRASIL</a:t>
            </a:r>
          </a:p>
        </p:txBody>
      </p:sp>
      <p:sp>
        <p:nvSpPr>
          <p:cNvPr id="3" name="Espaço Reservado para Conteúdo 2"/>
          <p:cNvSpPr>
            <a:spLocks noGrp="1"/>
          </p:cNvSpPr>
          <p:nvPr>
            <p:ph idx="1"/>
          </p:nvPr>
        </p:nvSpPr>
        <p:spPr>
          <a:xfrm>
            <a:off x="214282" y="1600200"/>
            <a:ext cx="8715436" cy="5043510"/>
          </a:xfrm>
        </p:spPr>
        <p:txBody>
          <a:bodyPr>
            <a:normAutofit fontScale="92500" lnSpcReduction="20000"/>
          </a:bodyPr>
          <a:lstStyle/>
          <a:p>
            <a:pPr algn="just"/>
            <a:r>
              <a:rPr lang="pt-BR" b="1" dirty="0">
                <a:solidFill>
                  <a:srgbClr val="00B050"/>
                </a:solidFill>
              </a:rPr>
              <a:t>Desde o período colonial o Brasil é violento. O arranjo social aqui construído privilegiou certas categorias, dando-lhes melhor tratamento em relação às outras.</a:t>
            </a:r>
          </a:p>
          <a:p>
            <a:pPr algn="just"/>
            <a:r>
              <a:rPr lang="pt-BR" b="1" dirty="0">
                <a:solidFill>
                  <a:srgbClr val="00B050"/>
                </a:solidFill>
              </a:rPr>
              <a:t>O colonizador branco foi sempre considerado superior ao índio e ao negro. Carregamos este estigma até hoje.</a:t>
            </a:r>
          </a:p>
          <a:p>
            <a:pPr algn="just"/>
            <a:r>
              <a:rPr lang="pt-BR" b="1" dirty="0">
                <a:solidFill>
                  <a:srgbClr val="00B050"/>
                </a:solidFill>
              </a:rPr>
              <a:t>Maria de Fátima Novaes Pires, em sua tese de mestrado, mostrou como o negro era o primeiro suspeito de qualquer crime  que acontecesse na cidade, e muitas vezes condenados por falso testemunho, apenas por ouvir dizer (O crime na cor).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57158" y="785794"/>
            <a:ext cx="8501122" cy="5715040"/>
          </a:xfrm>
        </p:spPr>
        <p:txBody>
          <a:bodyPr>
            <a:normAutofit/>
          </a:bodyPr>
          <a:lstStyle/>
          <a:p>
            <a:pPr algn="just"/>
            <a:r>
              <a:rPr lang="pt-BR" b="1" dirty="0">
                <a:solidFill>
                  <a:srgbClr val="00B050"/>
                </a:solidFill>
              </a:rPr>
              <a:t>A passagem da monarquia para a república não diminuiu o preconceito, porque os ideais republicanos foram implantados por uma elite econômica, política e jurídica. </a:t>
            </a:r>
          </a:p>
          <a:p>
            <a:pPr algn="just"/>
            <a:r>
              <a:rPr lang="pt-BR" b="1" dirty="0">
                <a:solidFill>
                  <a:srgbClr val="00B050"/>
                </a:solidFill>
              </a:rPr>
              <a:t>O lema da igualdade, fraternidade e liberdade foi apenas um joguete formal de palavras, pois prevaleceu a desigualdade de direitos e a parcialidade na obediência às leis (CF 53).</a:t>
            </a:r>
          </a:p>
          <a:p>
            <a:pPr algn="just"/>
            <a:r>
              <a:rPr lang="pt-BR" b="1" dirty="0">
                <a:solidFill>
                  <a:srgbClr val="00B050"/>
                </a:solidFill>
              </a:rPr>
              <a:t>A política que temos hoje ainda produz e reforça a desigualdade de direitos, gerando formas sutis de violência.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57158" y="857232"/>
            <a:ext cx="8429684" cy="5268931"/>
          </a:xfrm>
        </p:spPr>
        <p:txBody>
          <a:bodyPr/>
          <a:lstStyle/>
          <a:p>
            <a:pPr algn="just"/>
            <a:r>
              <a:rPr lang="pt-BR" b="1" dirty="0">
                <a:solidFill>
                  <a:srgbClr val="00B050"/>
                </a:solidFill>
              </a:rPr>
              <a:t>Infelizmente os defensores dos direitos humanos no Brasil nem sempre são bem vistos. No ano de 2016 foram assassinados 66 defensores dos direitos humanos, com maior incidência no Norte e no Nordeste. Conflitos por direitos concentram a maior parte dos casos (CF 55).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solidFill>
                  <a:srgbClr val="00B050"/>
                </a:solidFill>
              </a:rPr>
              <a:t>AS VÍTIMAS DA VIOLÊNCIA NO BRASIL</a:t>
            </a:r>
          </a:p>
        </p:txBody>
      </p:sp>
      <p:sp>
        <p:nvSpPr>
          <p:cNvPr id="3" name="Espaço Reservado para Conteúdo 2"/>
          <p:cNvSpPr>
            <a:spLocks noGrp="1"/>
          </p:cNvSpPr>
          <p:nvPr>
            <p:ph idx="1"/>
          </p:nvPr>
        </p:nvSpPr>
        <p:spPr>
          <a:xfrm>
            <a:off x="285720" y="1600200"/>
            <a:ext cx="8572560" cy="4757758"/>
          </a:xfrm>
        </p:spPr>
        <p:txBody>
          <a:bodyPr>
            <a:normAutofit/>
          </a:bodyPr>
          <a:lstStyle/>
          <a:p>
            <a:pPr algn="just"/>
            <a:r>
              <a:rPr lang="pt-BR" sz="3600" b="1" dirty="0">
                <a:solidFill>
                  <a:srgbClr val="00B050"/>
                </a:solidFill>
              </a:rPr>
              <a:t>A) Violência racial.</a:t>
            </a:r>
          </a:p>
          <a:p>
            <a:pPr algn="just"/>
            <a:r>
              <a:rPr lang="pt-BR" sz="3600" b="1" dirty="0">
                <a:solidFill>
                  <a:srgbClr val="00B050"/>
                </a:solidFill>
              </a:rPr>
              <a:t>A vida violência racial engloba três formas de violência: direta, estrutural e cultural.</a:t>
            </a:r>
          </a:p>
          <a:p>
            <a:pPr algn="just"/>
            <a:r>
              <a:rPr lang="pt-BR" sz="3600" b="1" dirty="0">
                <a:solidFill>
                  <a:srgbClr val="00B050"/>
                </a:solidFill>
              </a:rPr>
              <a:t>São muitos os estrangeiros que vieram para o Brasil em busca de melhores oportunidades. Temos aqui pessoas de 82 nacionalidades diferentes.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23528" y="642918"/>
            <a:ext cx="8496944" cy="5738410"/>
          </a:xfrm>
        </p:spPr>
        <p:txBody>
          <a:bodyPr>
            <a:normAutofit/>
          </a:bodyPr>
          <a:lstStyle/>
          <a:p>
            <a:pPr algn="just"/>
            <a:r>
              <a:rPr lang="pt-BR" b="1" dirty="0">
                <a:solidFill>
                  <a:srgbClr val="00B050"/>
                </a:solidFill>
              </a:rPr>
              <a:t>Entretanto, estudando o mapa da violência, que aconteceu entre os anos de 2003 e 2014, houve uma queda de 26% no número de homicídios de pessoas brancas mas, no mesmo período, houve um aumento de 9,9% de homicídios de pessoas negras.</a:t>
            </a:r>
          </a:p>
          <a:p>
            <a:pPr algn="just"/>
            <a:r>
              <a:rPr lang="pt-BR" b="1" dirty="0">
                <a:solidFill>
                  <a:srgbClr val="00B050"/>
                </a:solidFill>
              </a:rPr>
              <a:t>São 27,4  pessoas negras assassinadas em cada 100 mil, enquanto em cada 100 mil pessoas branca aconteceram 10,9 assassinadas. A diferença é de 158%.</a:t>
            </a:r>
          </a:p>
          <a:p>
            <a:endParaRPr lang="pt-B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A1BE00-278D-41F0-AFB8-CA49D4C1054C}"/>
              </a:ext>
            </a:extLst>
          </p:cNvPr>
          <p:cNvSpPr>
            <a:spLocks noGrp="1"/>
          </p:cNvSpPr>
          <p:nvPr>
            <p:ph type="title"/>
          </p:nvPr>
        </p:nvSpPr>
        <p:spPr/>
        <p:txBody>
          <a:bodyPr>
            <a:normAutofit fontScale="90000"/>
          </a:bodyPr>
          <a:lstStyle/>
          <a:p>
            <a:r>
              <a:rPr lang="pt-BR" b="1" dirty="0">
                <a:solidFill>
                  <a:srgbClr val="00B050"/>
                </a:solidFill>
              </a:rPr>
              <a:t>3.2 A VIOLÊNCIA CONTRA OS JOVENS</a:t>
            </a:r>
          </a:p>
        </p:txBody>
      </p:sp>
      <p:sp>
        <p:nvSpPr>
          <p:cNvPr id="3" name="Espaço Reservado para Conteúdo 2">
            <a:extLst>
              <a:ext uri="{FF2B5EF4-FFF2-40B4-BE49-F238E27FC236}">
                <a16:creationId xmlns:a16="http://schemas.microsoft.com/office/drawing/2014/main" id="{B2555923-8C12-4086-8EA3-430AE4F35A00}"/>
              </a:ext>
            </a:extLst>
          </p:cNvPr>
          <p:cNvSpPr>
            <a:spLocks noGrp="1"/>
          </p:cNvSpPr>
          <p:nvPr>
            <p:ph idx="1"/>
          </p:nvPr>
        </p:nvSpPr>
        <p:spPr>
          <a:xfrm>
            <a:off x="251520" y="1600200"/>
            <a:ext cx="8568952" cy="4853136"/>
          </a:xfrm>
        </p:spPr>
        <p:txBody>
          <a:bodyPr/>
          <a:lstStyle/>
          <a:p>
            <a:pPr algn="just"/>
            <a:r>
              <a:rPr lang="pt-BR" sz="4000" b="1" dirty="0">
                <a:solidFill>
                  <a:srgbClr val="00B050"/>
                </a:solidFill>
              </a:rPr>
              <a:t>Entre jovens de 15 a 24 anos, os homicídios são a principal causa de morte. No ano de 2011 houve 52 mil assassinatos no Brasil, entre os quais 52,6% jovens. Mas entre estes 72% são jovens negros, 93 % sexo masculino (CF n. 80).</a:t>
            </a:r>
          </a:p>
          <a:p>
            <a:pPr algn="just"/>
            <a:endParaRPr lang="pt-BR" b="1" dirty="0">
              <a:solidFill>
                <a:srgbClr val="00B050"/>
              </a:solidFill>
            </a:endParaRPr>
          </a:p>
        </p:txBody>
      </p:sp>
    </p:spTree>
    <p:extLst>
      <p:ext uri="{BB962C8B-B14F-4D97-AF65-F5344CB8AC3E}">
        <p14:creationId xmlns:p14="http://schemas.microsoft.com/office/powerpoint/2010/main" val="3195921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6EB314-8524-453D-9929-1C2C564E96C1}"/>
              </a:ext>
            </a:extLst>
          </p:cNvPr>
          <p:cNvSpPr>
            <a:spLocks noGrp="1"/>
          </p:cNvSpPr>
          <p:nvPr>
            <p:ph type="title"/>
          </p:nvPr>
        </p:nvSpPr>
        <p:spPr/>
        <p:txBody>
          <a:bodyPr>
            <a:normAutofit fontScale="90000"/>
          </a:bodyPr>
          <a:lstStyle/>
          <a:p>
            <a:r>
              <a:rPr lang="pt-BR" b="1" dirty="0">
                <a:solidFill>
                  <a:srgbClr val="00B050"/>
                </a:solidFill>
              </a:rPr>
              <a:t>3,3 VIOLÊNCIA CONTRA MULHERES E HOMENS </a:t>
            </a:r>
          </a:p>
        </p:txBody>
      </p:sp>
      <p:sp>
        <p:nvSpPr>
          <p:cNvPr id="3" name="Espaço Reservado para Conteúdo 2">
            <a:extLst>
              <a:ext uri="{FF2B5EF4-FFF2-40B4-BE49-F238E27FC236}">
                <a16:creationId xmlns:a16="http://schemas.microsoft.com/office/drawing/2014/main" id="{1BF119AB-36AA-4C5A-AFD1-F693A099DCEB}"/>
              </a:ext>
            </a:extLst>
          </p:cNvPr>
          <p:cNvSpPr>
            <a:spLocks noGrp="1"/>
          </p:cNvSpPr>
          <p:nvPr>
            <p:ph idx="1"/>
          </p:nvPr>
        </p:nvSpPr>
        <p:spPr>
          <a:xfrm>
            <a:off x="323528" y="1600200"/>
            <a:ext cx="8640960" cy="4997152"/>
          </a:xfrm>
        </p:spPr>
        <p:txBody>
          <a:bodyPr>
            <a:normAutofit fontScale="85000" lnSpcReduction="10000"/>
          </a:bodyPr>
          <a:lstStyle/>
          <a:p>
            <a:pPr algn="just"/>
            <a:r>
              <a:rPr lang="pt-BR" sz="3600" b="1" dirty="0">
                <a:solidFill>
                  <a:srgbClr val="00B050"/>
                </a:solidFill>
              </a:rPr>
              <a:t>As vítimas são, em parte, homens. Mas entre 2001 e 2011 o aumento no assassinato foi de 8%, enquanto o de mulheres foi de 17%.</a:t>
            </a:r>
          </a:p>
          <a:p>
            <a:pPr algn="just"/>
            <a:r>
              <a:rPr lang="pt-BR" sz="3600" b="1" dirty="0">
                <a:solidFill>
                  <a:srgbClr val="00B050"/>
                </a:solidFill>
              </a:rPr>
              <a:t> O homicídio de mulheres no Brasil cresceu 2,4 vezes mais do que a média internacional (CF 83).</a:t>
            </a:r>
          </a:p>
          <a:p>
            <a:pPr algn="just"/>
            <a:r>
              <a:rPr lang="pt-BR" sz="3600" b="1" dirty="0">
                <a:solidFill>
                  <a:srgbClr val="00B050"/>
                </a:solidFill>
              </a:rPr>
              <a:t>Um dado importante. O local de agressão e homicídio contra a mulher é o domicilio (27%) enquanto o do homem é a rua (48%). Este dado indica que o local de violência contra é o domicilio, pela força, normalmente o próprio parceiro.</a:t>
            </a:r>
          </a:p>
        </p:txBody>
      </p:sp>
    </p:spTree>
    <p:extLst>
      <p:ext uri="{BB962C8B-B14F-4D97-AF65-F5344CB8AC3E}">
        <p14:creationId xmlns:p14="http://schemas.microsoft.com/office/powerpoint/2010/main" val="14152444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DCC23A-B9B4-4180-9974-FE88B8D60E56}"/>
              </a:ext>
            </a:extLst>
          </p:cNvPr>
          <p:cNvSpPr>
            <a:spLocks noGrp="1"/>
          </p:cNvSpPr>
          <p:nvPr>
            <p:ph type="title"/>
          </p:nvPr>
        </p:nvSpPr>
        <p:spPr/>
        <p:txBody>
          <a:bodyPr>
            <a:normAutofit fontScale="90000"/>
          </a:bodyPr>
          <a:lstStyle/>
          <a:p>
            <a:r>
              <a:rPr lang="pt-BR" b="1" dirty="0">
                <a:solidFill>
                  <a:srgbClr val="00B050"/>
                </a:solidFill>
              </a:rPr>
              <a:t>3.7. VIOLÊNCIA DO NARCOTRÁFICO</a:t>
            </a:r>
          </a:p>
        </p:txBody>
      </p:sp>
      <p:sp>
        <p:nvSpPr>
          <p:cNvPr id="3" name="Espaço Reservado para Conteúdo 2">
            <a:extLst>
              <a:ext uri="{FF2B5EF4-FFF2-40B4-BE49-F238E27FC236}">
                <a16:creationId xmlns:a16="http://schemas.microsoft.com/office/drawing/2014/main" id="{4FF1CC0F-0133-4E3B-9687-D63D2DDF1938}"/>
              </a:ext>
            </a:extLst>
          </p:cNvPr>
          <p:cNvSpPr>
            <a:spLocks noGrp="1"/>
          </p:cNvSpPr>
          <p:nvPr>
            <p:ph idx="1"/>
          </p:nvPr>
        </p:nvSpPr>
        <p:spPr>
          <a:xfrm>
            <a:off x="323528" y="1600200"/>
            <a:ext cx="8496944" cy="4781128"/>
          </a:xfrm>
        </p:spPr>
        <p:txBody>
          <a:bodyPr/>
          <a:lstStyle/>
          <a:p>
            <a:pPr algn="just"/>
            <a:r>
              <a:rPr lang="pt-BR" b="1" dirty="0">
                <a:solidFill>
                  <a:srgbClr val="00B050"/>
                </a:solidFill>
              </a:rPr>
              <a:t>O narcotráfico movimenta 400 bilhões de dólares por ano, sendo um dos setores mais lucrativos da economia mundial. Os pequenos traficantes são condenados, mas os grandes empresários da droga e o sistema financeiro internacional não. O FMI, em 2008, afirmou que 352 bilhões de dólares vindos do trafico de drogas foram absorvidos pelo sistema bancário do planeta (CF 107).</a:t>
            </a:r>
          </a:p>
        </p:txBody>
      </p:sp>
    </p:spTree>
    <p:extLst>
      <p:ext uri="{BB962C8B-B14F-4D97-AF65-F5344CB8AC3E}">
        <p14:creationId xmlns:p14="http://schemas.microsoft.com/office/powerpoint/2010/main" val="18554531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0241033-7704-480D-80D0-97C4F9D95075}"/>
              </a:ext>
            </a:extLst>
          </p:cNvPr>
          <p:cNvSpPr>
            <a:spLocks noGrp="1"/>
          </p:cNvSpPr>
          <p:nvPr>
            <p:ph idx="1"/>
          </p:nvPr>
        </p:nvSpPr>
        <p:spPr>
          <a:xfrm>
            <a:off x="395536" y="692696"/>
            <a:ext cx="8352928" cy="5688632"/>
          </a:xfrm>
        </p:spPr>
        <p:txBody>
          <a:bodyPr>
            <a:normAutofit lnSpcReduction="10000"/>
          </a:bodyPr>
          <a:lstStyle/>
          <a:p>
            <a:pPr algn="just"/>
            <a:r>
              <a:rPr lang="pt-BR" b="1" dirty="0">
                <a:solidFill>
                  <a:srgbClr val="00B050"/>
                </a:solidFill>
              </a:rPr>
              <a:t>O narcotráfico procura fazer sempre mais viciados nas famílias desestruturadas, pobres ou ricas, nas proximidades das escolas e nas periferias.</a:t>
            </a:r>
          </a:p>
          <a:p>
            <a:pPr algn="just"/>
            <a:r>
              <a:rPr lang="pt-BR" b="1" dirty="0">
                <a:solidFill>
                  <a:srgbClr val="00B050"/>
                </a:solidFill>
              </a:rPr>
              <a:t>Dados da secretaria nacional antidrogas e do escritório das Nações Unidas sobre drogas e crimes indicam que no Brasil há entre 20 a 30 milhões de viciados em álcool e 870 mil dependentes de cocaína. A cada ano morre 8 mil pessoas  em decorrência do uso de drogas licitas e ilícitas. O álcool é responsável por 85% das mortes (CF 109).</a:t>
            </a:r>
          </a:p>
        </p:txBody>
      </p:sp>
    </p:spTree>
    <p:extLst>
      <p:ext uri="{BB962C8B-B14F-4D97-AF65-F5344CB8AC3E}">
        <p14:creationId xmlns:p14="http://schemas.microsoft.com/office/powerpoint/2010/main" val="471049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CB1370-19FB-4524-8A4B-211DA86AF68A}"/>
              </a:ext>
            </a:extLst>
          </p:cNvPr>
          <p:cNvSpPr>
            <a:spLocks noGrp="1"/>
          </p:cNvSpPr>
          <p:nvPr>
            <p:ph type="title"/>
          </p:nvPr>
        </p:nvSpPr>
        <p:spPr/>
        <p:txBody>
          <a:bodyPr/>
          <a:lstStyle/>
          <a:p>
            <a:r>
              <a:rPr lang="pt-BR" b="1" dirty="0">
                <a:solidFill>
                  <a:srgbClr val="00B050"/>
                </a:solidFill>
              </a:rPr>
              <a:t>INTRODUÇÃO GERAL</a:t>
            </a:r>
          </a:p>
        </p:txBody>
      </p:sp>
      <p:sp>
        <p:nvSpPr>
          <p:cNvPr id="3" name="Espaço Reservado para Conteúdo 2">
            <a:extLst>
              <a:ext uri="{FF2B5EF4-FFF2-40B4-BE49-F238E27FC236}">
                <a16:creationId xmlns:a16="http://schemas.microsoft.com/office/drawing/2014/main" id="{512E84A6-CA11-4C4D-8BDB-8668FF9A4E4B}"/>
              </a:ext>
            </a:extLst>
          </p:cNvPr>
          <p:cNvSpPr>
            <a:spLocks noGrp="1"/>
          </p:cNvSpPr>
          <p:nvPr>
            <p:ph idx="1"/>
          </p:nvPr>
        </p:nvSpPr>
        <p:spPr>
          <a:xfrm>
            <a:off x="309489" y="1600200"/>
            <a:ext cx="8582991" cy="4925144"/>
          </a:xfrm>
        </p:spPr>
        <p:txBody>
          <a:bodyPr>
            <a:normAutofit/>
          </a:bodyPr>
          <a:lstStyle/>
          <a:p>
            <a:pPr algn="just"/>
            <a:r>
              <a:rPr lang="pt-BR" b="1" dirty="0">
                <a:solidFill>
                  <a:srgbClr val="002060"/>
                </a:solidFill>
              </a:rPr>
              <a:t>Tempo de quaresma é tempo de preparação para a Páscoa, que exige conversão e mudança de vida (Mc 1,15).</a:t>
            </a:r>
          </a:p>
          <a:p>
            <a:pPr algn="just"/>
            <a:r>
              <a:rPr lang="pt-BR" b="1" dirty="0">
                <a:solidFill>
                  <a:srgbClr val="002060"/>
                </a:solidFill>
              </a:rPr>
              <a:t>Passaremos pelo deserto, condição integrante do caminho em direção à Páscoa. Não se chega à terra prometida, terra onde corre leite e mel (Ex 3,7-9) sem passar pelo deserto, no qual somos chamados a morrer para o pecado, a fim de ressurgirmos com Jesus para uma vida nova.</a:t>
            </a:r>
          </a:p>
          <a:p>
            <a:endParaRPr lang="pt-BR" dirty="0"/>
          </a:p>
        </p:txBody>
      </p:sp>
    </p:spTree>
    <p:extLst>
      <p:ext uri="{BB962C8B-B14F-4D97-AF65-F5344CB8AC3E}">
        <p14:creationId xmlns:p14="http://schemas.microsoft.com/office/powerpoint/2010/main" val="31812496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75FE1E-ED93-4B8B-BD2D-94C8668FBF62}"/>
              </a:ext>
            </a:extLst>
          </p:cNvPr>
          <p:cNvSpPr>
            <a:spLocks noGrp="1"/>
          </p:cNvSpPr>
          <p:nvPr>
            <p:ph type="title"/>
          </p:nvPr>
        </p:nvSpPr>
        <p:spPr/>
        <p:txBody>
          <a:bodyPr>
            <a:normAutofit/>
          </a:bodyPr>
          <a:lstStyle/>
          <a:p>
            <a:r>
              <a:rPr lang="pt-BR" b="1" dirty="0">
                <a:solidFill>
                  <a:srgbClr val="00B050"/>
                </a:solidFill>
              </a:rPr>
              <a:t>3.4 VIOLÊNCIA DOMÉSTICA</a:t>
            </a:r>
          </a:p>
        </p:txBody>
      </p:sp>
      <p:sp>
        <p:nvSpPr>
          <p:cNvPr id="3" name="Espaço Reservado para Conteúdo 2">
            <a:extLst>
              <a:ext uri="{FF2B5EF4-FFF2-40B4-BE49-F238E27FC236}">
                <a16:creationId xmlns:a16="http://schemas.microsoft.com/office/drawing/2014/main" id="{00596F50-4456-4B7C-B2C3-26D092ECD077}"/>
              </a:ext>
            </a:extLst>
          </p:cNvPr>
          <p:cNvSpPr>
            <a:spLocks noGrp="1"/>
          </p:cNvSpPr>
          <p:nvPr>
            <p:ph idx="1"/>
          </p:nvPr>
        </p:nvSpPr>
        <p:spPr>
          <a:xfrm>
            <a:off x="457200" y="1600200"/>
            <a:ext cx="8363272" cy="4925144"/>
          </a:xfrm>
        </p:spPr>
        <p:txBody>
          <a:bodyPr>
            <a:normAutofit fontScale="92500" lnSpcReduction="10000"/>
          </a:bodyPr>
          <a:lstStyle/>
          <a:p>
            <a:r>
              <a:rPr lang="pt-BR" b="1" dirty="0">
                <a:solidFill>
                  <a:srgbClr val="00B050"/>
                </a:solidFill>
              </a:rPr>
              <a:t>A violência contra a mulher ocorre dentro de casa. 71% das agressões registradas pelo SUS em 2011 aconteceram no domicílio da vítima.</a:t>
            </a:r>
          </a:p>
          <a:p>
            <a:pPr algn="just"/>
            <a:r>
              <a:rPr lang="pt-BR" b="1" dirty="0">
                <a:solidFill>
                  <a:srgbClr val="00B050"/>
                </a:solidFill>
              </a:rPr>
              <a:t>Normalmente o agressor é o parceiro ou ex-parceiro da vítima (43%).</a:t>
            </a:r>
          </a:p>
          <a:p>
            <a:pPr algn="just"/>
            <a:r>
              <a:rPr lang="pt-BR" b="1" dirty="0">
                <a:solidFill>
                  <a:srgbClr val="00B050"/>
                </a:solidFill>
              </a:rPr>
              <a:t>Numa relação entre o mais forte e mais fraco, normalmente o mais forte consegue escapar da punição. Nos casos de violência doméstica apenas 7,4% dos agressores foram condenados ou aguardam julgamento (CF 90).</a:t>
            </a:r>
          </a:p>
          <a:p>
            <a:pPr algn="just"/>
            <a:r>
              <a:rPr lang="pt-BR" b="1" dirty="0">
                <a:solidFill>
                  <a:srgbClr val="00B050"/>
                </a:solidFill>
                <a:hlinkClick r:id="rId2" action="ppaction://hlinkfile"/>
              </a:rPr>
              <a:t>Que abuso é esse..mp4</a:t>
            </a:r>
            <a:endParaRPr lang="pt-BR" b="1" dirty="0">
              <a:solidFill>
                <a:srgbClr val="00B050"/>
              </a:solidFill>
            </a:endParaRPr>
          </a:p>
        </p:txBody>
      </p:sp>
    </p:spTree>
    <p:extLst>
      <p:ext uri="{BB962C8B-B14F-4D97-AF65-F5344CB8AC3E}">
        <p14:creationId xmlns:p14="http://schemas.microsoft.com/office/powerpoint/2010/main" val="33008422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8DC27C-C57F-4EE3-9B6F-6B8A6CE466D7}"/>
              </a:ext>
            </a:extLst>
          </p:cNvPr>
          <p:cNvSpPr>
            <a:spLocks noGrp="1"/>
          </p:cNvSpPr>
          <p:nvPr>
            <p:ph type="title"/>
          </p:nvPr>
        </p:nvSpPr>
        <p:spPr/>
        <p:txBody>
          <a:bodyPr/>
          <a:lstStyle/>
          <a:p>
            <a:r>
              <a:rPr lang="pt-BR" b="1" dirty="0">
                <a:solidFill>
                  <a:srgbClr val="00B050"/>
                </a:solidFill>
              </a:rPr>
              <a:t>3.12 VIOLÊNCIA NO TRÂNSITO</a:t>
            </a:r>
          </a:p>
        </p:txBody>
      </p:sp>
      <p:sp>
        <p:nvSpPr>
          <p:cNvPr id="3" name="Espaço Reservado para Conteúdo 2">
            <a:extLst>
              <a:ext uri="{FF2B5EF4-FFF2-40B4-BE49-F238E27FC236}">
                <a16:creationId xmlns:a16="http://schemas.microsoft.com/office/drawing/2014/main" id="{FA116414-EFB1-4454-B5CF-B8898EBCC594}"/>
              </a:ext>
            </a:extLst>
          </p:cNvPr>
          <p:cNvSpPr>
            <a:spLocks noGrp="1"/>
          </p:cNvSpPr>
          <p:nvPr>
            <p:ph idx="1"/>
          </p:nvPr>
        </p:nvSpPr>
        <p:spPr>
          <a:xfrm>
            <a:off x="251520" y="1600200"/>
            <a:ext cx="8568952" cy="4925144"/>
          </a:xfrm>
        </p:spPr>
        <p:txBody>
          <a:bodyPr>
            <a:normAutofit fontScale="92500" lnSpcReduction="10000"/>
          </a:bodyPr>
          <a:lstStyle/>
          <a:p>
            <a:pPr algn="just"/>
            <a:r>
              <a:rPr lang="pt-BR" b="1" dirty="0">
                <a:solidFill>
                  <a:srgbClr val="00B050"/>
                </a:solidFill>
              </a:rPr>
              <a:t>As mortes no trânsito matam 47 mil por ano no Brasil e deixam 400 mil com sequelas. O nosso Brasil é o 4º colocado em acidentes no transito das Américas (Jornal Folha de São Paulo – 12/2017). Os números ultrapassam à China e à Índia, que são países 6 vezes mais populoso que o Brasil (CF 141). </a:t>
            </a:r>
          </a:p>
          <a:p>
            <a:pPr algn="just"/>
            <a:r>
              <a:rPr lang="pt-BR" b="1" dirty="0">
                <a:solidFill>
                  <a:srgbClr val="00B050"/>
                </a:solidFill>
              </a:rPr>
              <a:t>As principais causas da violência no transito são evitáveis. Dirigir sob efeito de álcool e drogas, alta velocidade, inexperiência na direção. Há também os problemas da má conservação e sinalização das estradas como fatores graves (CF 142).</a:t>
            </a:r>
          </a:p>
        </p:txBody>
      </p:sp>
    </p:spTree>
    <p:extLst>
      <p:ext uri="{BB962C8B-B14F-4D97-AF65-F5344CB8AC3E}">
        <p14:creationId xmlns:p14="http://schemas.microsoft.com/office/powerpoint/2010/main" val="1462477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85720" y="188640"/>
            <a:ext cx="8572560" cy="1143000"/>
          </a:xfrm>
        </p:spPr>
        <p:txBody>
          <a:bodyPr>
            <a:normAutofit fontScale="90000"/>
          </a:bodyPr>
          <a:lstStyle/>
          <a:p>
            <a:r>
              <a:rPr lang="pt-BR" b="1" dirty="0">
                <a:solidFill>
                  <a:srgbClr val="00B050"/>
                </a:solidFill>
              </a:rPr>
              <a:t>SEGUNDA PARTE </a:t>
            </a:r>
            <a:br>
              <a:rPr lang="pt-BR" b="1" dirty="0">
                <a:solidFill>
                  <a:srgbClr val="00B050"/>
                </a:solidFill>
              </a:rPr>
            </a:br>
            <a:r>
              <a:rPr lang="pt-BR" b="1" dirty="0">
                <a:solidFill>
                  <a:srgbClr val="00B050"/>
                </a:solidFill>
              </a:rPr>
              <a:t>JULGAR - n. 146-203.</a:t>
            </a:r>
          </a:p>
        </p:txBody>
      </p:sp>
      <p:sp>
        <p:nvSpPr>
          <p:cNvPr id="3" name="Espaço Reservado para Conteúdo 2"/>
          <p:cNvSpPr>
            <a:spLocks noGrp="1"/>
          </p:cNvSpPr>
          <p:nvPr>
            <p:ph idx="1"/>
          </p:nvPr>
        </p:nvSpPr>
        <p:spPr>
          <a:xfrm>
            <a:off x="142844" y="1500174"/>
            <a:ext cx="8501122" cy="5241194"/>
          </a:xfrm>
        </p:spPr>
        <p:txBody>
          <a:bodyPr>
            <a:normAutofit/>
          </a:bodyPr>
          <a:lstStyle/>
          <a:p>
            <a:pPr marL="514350" indent="-514350" algn="just">
              <a:buNone/>
            </a:pPr>
            <a:r>
              <a:rPr lang="pt-BR" sz="2800" b="1" dirty="0">
                <a:solidFill>
                  <a:srgbClr val="00B050"/>
                </a:solidFill>
              </a:rPr>
              <a:t> </a:t>
            </a:r>
            <a:r>
              <a:rPr lang="pt-BR" sz="3600" b="1" dirty="0">
                <a:solidFill>
                  <a:srgbClr val="00B050"/>
                </a:solidFill>
              </a:rPr>
              <a:t>1. SAGRADA ESCRITURA. </a:t>
            </a:r>
          </a:p>
          <a:p>
            <a:pPr marL="514350" indent="-514350" algn="just"/>
            <a:r>
              <a:rPr lang="pt-BR" sz="3600" b="1" dirty="0">
                <a:solidFill>
                  <a:srgbClr val="00B050"/>
                </a:solidFill>
              </a:rPr>
              <a:t>A violência é um tema abundante na Sagrada Escritura, sobretudo no Antigo Testamento. Os profetas foram os maiores denunciadores da violência e dos danos provocados por ela. Ao ler o Antigo Testamento corremos o risco de até pensar que Deus é violento.</a:t>
            </a:r>
          </a:p>
        </p:txBody>
      </p:sp>
    </p:spTree>
    <p:extLst>
      <p:ext uri="{BB962C8B-B14F-4D97-AF65-F5344CB8AC3E}">
        <p14:creationId xmlns:p14="http://schemas.microsoft.com/office/powerpoint/2010/main" val="26921638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401080" cy="1143000"/>
          </a:xfrm>
        </p:spPr>
        <p:txBody>
          <a:bodyPr>
            <a:normAutofit fontScale="90000"/>
          </a:bodyPr>
          <a:lstStyle/>
          <a:p>
            <a:r>
              <a:rPr lang="pt-BR" b="1" dirty="0">
                <a:solidFill>
                  <a:srgbClr val="00B050"/>
                </a:solidFill>
              </a:rPr>
              <a:t>AT: A COMUNHÃO ROMPIDA PELO PECADO.</a:t>
            </a:r>
          </a:p>
        </p:txBody>
      </p:sp>
      <p:sp>
        <p:nvSpPr>
          <p:cNvPr id="3" name="Espaço Reservado para Conteúdo 2"/>
          <p:cNvSpPr>
            <a:spLocks noGrp="1"/>
          </p:cNvSpPr>
          <p:nvPr>
            <p:ph idx="1"/>
          </p:nvPr>
        </p:nvSpPr>
        <p:spPr>
          <a:xfrm>
            <a:off x="142844" y="1600200"/>
            <a:ext cx="8786874" cy="4900634"/>
          </a:xfrm>
        </p:spPr>
        <p:txBody>
          <a:bodyPr>
            <a:normAutofit lnSpcReduction="10000"/>
          </a:bodyPr>
          <a:lstStyle/>
          <a:p>
            <a:pPr algn="just"/>
            <a:r>
              <a:rPr lang="pt-BR" b="1" dirty="0">
                <a:solidFill>
                  <a:srgbClr val="00B050"/>
                </a:solidFill>
              </a:rPr>
              <a:t>Precisamos ler o Antigo Testamento na ótica da cultura daquele povo. Deus não teria outra maneira de comunicar a não ser através da cultura de um povo. Neste encontro entre a revelação de Deus e a cultura israelita, marcada por muitas violências sofridas em confronto com os povos vizinhos e pelos impérios, dá-se a impressão que Deus é violento, que é ele mesmo quem convoca para a guerra, que estimula a violência.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451592"/>
            <a:ext cx="8715436" cy="6263556"/>
          </a:xfrm>
        </p:spPr>
        <p:txBody>
          <a:bodyPr>
            <a:normAutofit/>
          </a:bodyPr>
          <a:lstStyle/>
          <a:p>
            <a:pPr algn="just"/>
            <a:r>
              <a:rPr lang="pt-BR" sz="3600" b="1" dirty="0">
                <a:solidFill>
                  <a:srgbClr val="00B050"/>
                </a:solidFill>
              </a:rPr>
              <a:t>Mas, no mesmo Antigo Testamento encontramos a forte exortação: </a:t>
            </a:r>
            <a:r>
              <a:rPr lang="pt-BR" sz="3600" b="1" i="1" dirty="0">
                <a:solidFill>
                  <a:srgbClr val="00B050"/>
                </a:solidFill>
              </a:rPr>
              <a:t>“não façais a ninguém aquilo que não gostaria que fosse feito à você” .</a:t>
            </a:r>
          </a:p>
          <a:p>
            <a:pPr algn="just"/>
            <a:r>
              <a:rPr lang="pt-BR" sz="3600" b="1" dirty="0">
                <a:solidFill>
                  <a:srgbClr val="00B050"/>
                </a:solidFill>
              </a:rPr>
              <a:t>Jesus substituiu a lei do talião, o “olho por olho” [...] do Antigo Testamento pelo amor aos inimigos (Mt 5,38-48).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428604"/>
            <a:ext cx="8572560" cy="6143668"/>
          </a:xfrm>
        </p:spPr>
        <p:txBody>
          <a:bodyPr>
            <a:normAutofit lnSpcReduction="10000"/>
          </a:bodyPr>
          <a:lstStyle/>
          <a:p>
            <a:pPr algn="just"/>
            <a:r>
              <a:rPr lang="pt-BR" b="1" dirty="0">
                <a:solidFill>
                  <a:srgbClr val="00B050"/>
                </a:solidFill>
              </a:rPr>
              <a:t>Os profetas foram os que mais refletiram a temática da violência;</a:t>
            </a:r>
          </a:p>
          <a:p>
            <a:pPr algn="just"/>
            <a:r>
              <a:rPr lang="pt-BR" b="1" dirty="0">
                <a:solidFill>
                  <a:srgbClr val="00B050"/>
                </a:solidFill>
              </a:rPr>
              <a:t>Por isso eles foram perseguidos e feitos objetos de intimidação, alvos de diversos tipos de violência. </a:t>
            </a:r>
          </a:p>
          <a:p>
            <a:pPr algn="just"/>
            <a:r>
              <a:rPr lang="pt-BR" b="1" dirty="0">
                <a:solidFill>
                  <a:srgbClr val="00B050"/>
                </a:solidFill>
              </a:rPr>
              <a:t>O caso mais conhecido é o do profeta Jeremias, que as autoridades religiosas quiseram matar (Jr 26) e o mantiveram prisioneiro em uma cisterna (Jr 37-38). </a:t>
            </a:r>
          </a:p>
          <a:p>
            <a:pPr algn="just"/>
            <a:r>
              <a:rPr lang="pt-BR" b="1" dirty="0">
                <a:solidFill>
                  <a:srgbClr val="00B050"/>
                </a:solidFill>
              </a:rPr>
              <a:t> Elias teve que fugir para o deserto (1Re 19,2). </a:t>
            </a:r>
          </a:p>
          <a:p>
            <a:pPr algn="just"/>
            <a:r>
              <a:rPr lang="pt-BR" b="1" dirty="0">
                <a:solidFill>
                  <a:srgbClr val="00B050"/>
                </a:solidFill>
              </a:rPr>
              <a:t>Amós foi expulso do santuário de Betel (Am 7,10-17) </a:t>
            </a:r>
          </a:p>
          <a:p>
            <a:pPr algn="just"/>
            <a:endParaRPr lang="pt-BR" b="1" dirty="0">
              <a:solidFill>
                <a:srgbClr val="00B05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620688"/>
            <a:ext cx="8501122" cy="5976664"/>
          </a:xfrm>
        </p:spPr>
        <p:txBody>
          <a:bodyPr>
            <a:normAutofit/>
          </a:bodyPr>
          <a:lstStyle/>
          <a:p>
            <a:pPr algn="just"/>
            <a:r>
              <a:rPr lang="pt-BR" b="1" dirty="0">
                <a:solidFill>
                  <a:srgbClr val="00B050"/>
                </a:solidFill>
              </a:rPr>
              <a:t> O discurso dos profetas sobre a violência é concreto. </a:t>
            </a:r>
          </a:p>
          <a:p>
            <a:pPr algn="just"/>
            <a:r>
              <a:rPr lang="pt-BR" b="1" dirty="0">
                <a:solidFill>
                  <a:srgbClr val="00B050"/>
                </a:solidFill>
              </a:rPr>
              <a:t>Eles foram testemunhas privilegiadas das violências cometidas pelo seu povo e das injustiças contra os mais fracos. </a:t>
            </a:r>
          </a:p>
          <a:p>
            <a:pPr algn="just"/>
            <a:r>
              <a:rPr lang="pt-BR" b="1" dirty="0">
                <a:solidFill>
                  <a:srgbClr val="00B050"/>
                </a:solidFill>
              </a:rPr>
              <a:t>Por isso são unânimes em denunciar o uso da violência e da opressão pelo povo de Israel e pelos povos vizinhos. Falam sobre o direito e a justiça em relação aos pobres </a:t>
            </a:r>
          </a:p>
          <a:p>
            <a:pPr marL="0" indent="0" algn="just"/>
            <a:r>
              <a:rPr lang="pt-BR" b="1" dirty="0">
                <a:solidFill>
                  <a:srgbClr val="00B050"/>
                </a:solidFill>
              </a:rPr>
              <a:t>  (Am 5,24 ; Mq 6,8 ; Is 58,6-7 ; Jr 7,3-5)</a:t>
            </a:r>
          </a:p>
          <a:p>
            <a:pPr algn="just"/>
            <a:endParaRPr lang="pt-BR" b="1" dirty="0">
              <a:solidFill>
                <a:srgbClr val="00B05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500042"/>
            <a:ext cx="8715436" cy="5929354"/>
          </a:xfrm>
        </p:spPr>
        <p:txBody>
          <a:bodyPr>
            <a:normAutofit fontScale="92500"/>
          </a:bodyPr>
          <a:lstStyle/>
          <a:p>
            <a:pPr algn="just"/>
            <a:r>
              <a:rPr lang="pt-BR" b="1" dirty="0">
                <a:solidFill>
                  <a:srgbClr val="00B050"/>
                </a:solidFill>
              </a:rPr>
              <a:t>Para além da denúncia, os profetas convidam seus contemporâneos a uma radical conversão, à prática da justiça e da compaixão: (Am 5,24; Jr 22,3).</a:t>
            </a:r>
          </a:p>
          <a:p>
            <a:pPr algn="just"/>
            <a:r>
              <a:rPr lang="pt-BR" b="1" dirty="0">
                <a:solidFill>
                  <a:srgbClr val="00B050"/>
                </a:solidFill>
              </a:rPr>
              <a:t> Uma consideração especial merece o profeta Isaias, com a visão de um mundo que renunciará à guerra e seus instrumentos de violência e, assim, poderá gozar da paz sem limites: </a:t>
            </a:r>
          </a:p>
          <a:p>
            <a:pPr marL="0" indent="0" algn="just"/>
            <a:r>
              <a:rPr lang="pt-BR" b="1" dirty="0">
                <a:solidFill>
                  <a:srgbClr val="00B050"/>
                </a:solidFill>
              </a:rPr>
              <a:t>  </a:t>
            </a:r>
            <a:r>
              <a:rPr lang="pt-BR" b="1" i="1" dirty="0">
                <a:solidFill>
                  <a:srgbClr val="00B050"/>
                </a:solidFill>
              </a:rPr>
              <a:t>“Lavai-vos, limpai-vos, tirai da minha vista as a causa injustiças que praticais. Parai de fazer o mal, aprendei a fazer o bem, buscai o que é correto, defendei o direito do oprimido, fazei justiça para o órfão, defendei a causa da viúva” </a:t>
            </a:r>
            <a:r>
              <a:rPr lang="pt-BR" b="1" dirty="0">
                <a:solidFill>
                  <a:srgbClr val="00B050"/>
                </a:solidFill>
              </a:rPr>
              <a:t>(Is 1,16-17); </a:t>
            </a:r>
          </a:p>
          <a:p>
            <a:pPr algn="just"/>
            <a:endParaRPr lang="pt-B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357166"/>
            <a:ext cx="8606190" cy="6072230"/>
          </a:xfrm>
        </p:spPr>
        <p:txBody>
          <a:bodyPr>
            <a:normAutofit/>
          </a:bodyPr>
          <a:lstStyle/>
          <a:p>
            <a:pPr algn="just"/>
            <a:r>
              <a:rPr lang="pt-BR" b="1" dirty="0">
                <a:solidFill>
                  <a:srgbClr val="00B050"/>
                </a:solidFill>
              </a:rPr>
              <a:t>OS SAPIENCIAIS excluem qualquer uso de violência, bem como qualquer tipo de cumplicidade com aqueles que dela se utilizam. Alguns fortes exemplos podem ser lidos em: </a:t>
            </a:r>
            <a:r>
              <a:rPr lang="pt-BR" b="1" i="1" dirty="0">
                <a:solidFill>
                  <a:srgbClr val="00B050"/>
                </a:solidFill>
              </a:rPr>
              <a:t>“Não trames o mal contra o amigo, quando ele vive contigo cheio de confiança. Não abras processo contra alguém sem motivo, se não te fez mal algum! Não invejes a pessoa injusta e não imites nenhuma de suas atitudes, pois o Senhor detesta o perverso” </a:t>
            </a:r>
            <a:r>
              <a:rPr lang="pt-BR" b="1" dirty="0">
                <a:solidFill>
                  <a:srgbClr val="00B050"/>
                </a:solidFill>
              </a:rPr>
              <a:t>(Pr 3,29- 32).</a:t>
            </a:r>
          </a:p>
          <a:p>
            <a:pPr algn="just"/>
            <a:endParaRPr lang="pt-BR" b="1" dirty="0">
              <a:solidFill>
                <a:srgbClr val="00B05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solidFill>
                  <a:srgbClr val="00B050"/>
                </a:solidFill>
              </a:rPr>
              <a:t>Violência no Novo Testamento</a:t>
            </a:r>
          </a:p>
        </p:txBody>
      </p:sp>
      <p:sp>
        <p:nvSpPr>
          <p:cNvPr id="3" name="Espaço Reservado para Conteúdo 2"/>
          <p:cNvSpPr>
            <a:spLocks noGrp="1"/>
          </p:cNvSpPr>
          <p:nvPr>
            <p:ph idx="1"/>
          </p:nvPr>
        </p:nvSpPr>
        <p:spPr>
          <a:xfrm>
            <a:off x="214282" y="1600200"/>
            <a:ext cx="8715436" cy="4900634"/>
          </a:xfrm>
        </p:spPr>
        <p:txBody>
          <a:bodyPr>
            <a:normAutofit lnSpcReduction="10000"/>
          </a:bodyPr>
          <a:lstStyle/>
          <a:p>
            <a:pPr algn="just"/>
            <a:r>
              <a:rPr lang="pt-BR" b="1" dirty="0">
                <a:solidFill>
                  <a:srgbClr val="00B050"/>
                </a:solidFill>
              </a:rPr>
              <a:t>Somente no NT, a luz da palavra definitiva de Deus que nos é dada por Jesus é que toda a delicada temática da violência e da vingança recebem uma resposta definitiva. </a:t>
            </a:r>
          </a:p>
          <a:p>
            <a:pPr algn="just"/>
            <a:r>
              <a:rPr lang="pt-BR" b="1" dirty="0">
                <a:solidFill>
                  <a:srgbClr val="00B050"/>
                </a:solidFill>
              </a:rPr>
              <a:t>Os escritos do NT nasceram a luz da Páscoa de Jesus e todos a refletem de alguma forma. </a:t>
            </a:r>
          </a:p>
          <a:p>
            <a:pPr algn="just"/>
            <a:r>
              <a:rPr lang="pt-BR" b="1" dirty="0">
                <a:solidFill>
                  <a:srgbClr val="00B050"/>
                </a:solidFill>
              </a:rPr>
              <a:t>O centro do NT é Jesus, que é por excelência é uma pessoa não violenta. Por isso não se encontra nenhum tipo de incentivo a violência em suas páginas.</a:t>
            </a:r>
          </a:p>
          <a:p>
            <a:endParaRPr lang="pt-BR" b="1" dirty="0">
              <a:solidFill>
                <a:srgbClr val="00B05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5FF5D89D-17FC-4571-80B3-36F122F6F40A}"/>
              </a:ext>
            </a:extLst>
          </p:cNvPr>
          <p:cNvSpPr>
            <a:spLocks noGrp="1"/>
          </p:cNvSpPr>
          <p:nvPr>
            <p:ph idx="1"/>
          </p:nvPr>
        </p:nvSpPr>
        <p:spPr>
          <a:xfrm>
            <a:off x="251520" y="620688"/>
            <a:ext cx="8568952" cy="5832648"/>
          </a:xfrm>
        </p:spPr>
        <p:txBody>
          <a:bodyPr>
            <a:normAutofit/>
          </a:bodyPr>
          <a:lstStyle/>
          <a:p>
            <a:pPr algn="just"/>
            <a:r>
              <a:rPr lang="pt-BR" b="1" dirty="0">
                <a:solidFill>
                  <a:srgbClr val="002060"/>
                </a:solidFill>
              </a:rPr>
              <a:t>A Quaresma, ao menos nos primeiros séculos da Igreja, era o tempo em que os catecúmenos se preparavam com mais assiduidade e seriedade para receberem o santo Batismo; e os já eram batizados, para renovarem suas promessas batismais . </a:t>
            </a:r>
          </a:p>
          <a:p>
            <a:pPr algn="just"/>
            <a:r>
              <a:rPr lang="pt-BR" b="1" dirty="0">
                <a:solidFill>
                  <a:srgbClr val="002060"/>
                </a:solidFill>
              </a:rPr>
              <a:t>A campanha da fraternidade, desde 1964, tem como objetivo construir uma cultura da fraternidade, apontar os princípios da justiça e denunciar as violações contra a dignidade humana, abrindo caminho para a solidariedade</a:t>
            </a:r>
          </a:p>
          <a:p>
            <a:endParaRPr lang="pt-BR" dirty="0"/>
          </a:p>
        </p:txBody>
      </p:sp>
    </p:spTree>
    <p:extLst>
      <p:ext uri="{BB962C8B-B14F-4D97-AF65-F5344CB8AC3E}">
        <p14:creationId xmlns:p14="http://schemas.microsoft.com/office/powerpoint/2010/main" val="32770607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57158" y="428604"/>
            <a:ext cx="8429684" cy="5929354"/>
          </a:xfrm>
        </p:spPr>
        <p:txBody>
          <a:bodyPr>
            <a:normAutofit/>
          </a:bodyPr>
          <a:lstStyle/>
          <a:p>
            <a:pPr algn="just"/>
            <a:r>
              <a:rPr lang="pt-BR" b="1" dirty="0">
                <a:solidFill>
                  <a:srgbClr val="00B050"/>
                </a:solidFill>
              </a:rPr>
              <a:t> Muitas imagens utilizadas para falar da luta contra o mal e do combate espiritual que o cristão precisa ter são evocadas de ambientes militares, mas referem-se a atitude de disciplina, mais que de demonstração de força sobre alguém, mesmo que inimigo. </a:t>
            </a:r>
          </a:p>
          <a:p>
            <a:pPr algn="just"/>
            <a:r>
              <a:rPr lang="pt-BR" b="1" dirty="0">
                <a:solidFill>
                  <a:srgbClr val="00B050"/>
                </a:solidFill>
              </a:rPr>
              <a:t>Não é para impressionar que a parte mais antiga e mais desenvolvida do NT seja o relato da paixão de Jesus, um evento violento e injusto que se inicia com a prisão,</a:t>
            </a:r>
            <a:r>
              <a:rPr lang="pt-BR" dirty="0"/>
              <a:t> </a:t>
            </a:r>
            <a:r>
              <a:rPr lang="pt-BR" b="1" dirty="0">
                <a:solidFill>
                  <a:srgbClr val="00B050"/>
                </a:solidFill>
              </a:rPr>
              <a:t>passa pela flagelação até o seu ocaso na crucificação.</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00034" y="571480"/>
            <a:ext cx="8358246" cy="6072230"/>
          </a:xfrm>
        </p:spPr>
        <p:txBody>
          <a:bodyPr>
            <a:noAutofit/>
          </a:bodyPr>
          <a:lstStyle/>
          <a:p>
            <a:pPr algn="just"/>
            <a:r>
              <a:rPr lang="pt-BR" sz="3600" b="1" dirty="0">
                <a:solidFill>
                  <a:srgbClr val="00B050"/>
                </a:solidFill>
              </a:rPr>
              <a:t>As palavras de Jesus apresentam novidades. Ele prega o amor aos inimigos fundamentando esta atitude em Deus Pai (Mt 5,44 e Lc 6,27): </a:t>
            </a:r>
            <a:r>
              <a:rPr lang="pt-BR" sz="3600" b="1" i="1" dirty="0">
                <a:solidFill>
                  <a:srgbClr val="00B050"/>
                </a:solidFill>
              </a:rPr>
              <a:t>“Ouvistes que foi dito: ‘Ame o seu próximo e odeie o seu inimigo. Mas eu vos 22 digo: Amai os vossos inimigos e orai pelos que vos perseguem, para que sejais filhos do vosso Pai que está nos céus; ele faz nascer o seu sol sobre maus e bons e vir chuvas sobre justos e injustos”</a:t>
            </a:r>
            <a:r>
              <a:rPr lang="pt-BR" sz="3600" b="1" dirty="0">
                <a:solidFill>
                  <a:srgbClr val="00B050"/>
                </a:solidFill>
              </a:rPr>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42844" y="785794"/>
            <a:ext cx="8786874" cy="5857916"/>
          </a:xfrm>
        </p:spPr>
        <p:txBody>
          <a:bodyPr>
            <a:normAutofit/>
          </a:bodyPr>
          <a:lstStyle/>
          <a:p>
            <a:pPr algn="just"/>
            <a:r>
              <a:rPr lang="pt-BR" b="1" dirty="0">
                <a:solidFill>
                  <a:srgbClr val="00B050"/>
                </a:solidFill>
              </a:rPr>
              <a:t>Jesus é o messias, não o cavaleiro das guerras, mas o que vem montado no jumentinho, o homem de paz.</a:t>
            </a:r>
          </a:p>
          <a:p>
            <a:pPr algn="just"/>
            <a:r>
              <a:rPr lang="pt-BR" b="1" dirty="0">
                <a:solidFill>
                  <a:srgbClr val="00B050"/>
                </a:solidFill>
              </a:rPr>
              <a:t>Ele vence a violência com a força da Palavra.</a:t>
            </a:r>
          </a:p>
          <a:p>
            <a:pPr algn="just"/>
            <a:r>
              <a:rPr lang="pt-BR" b="1" dirty="0">
                <a:solidFill>
                  <a:srgbClr val="00B050"/>
                </a:solidFill>
              </a:rPr>
              <a:t>Deus enviou o seu Filho para nos salvar, para persuadir, e não para violentar, pois em Deus não há violência (Carta a Diogneto VII,4)</a:t>
            </a:r>
          </a:p>
          <a:p>
            <a:pPr algn="just"/>
            <a:r>
              <a:rPr lang="pt-BR" b="1" dirty="0">
                <a:solidFill>
                  <a:srgbClr val="00B050"/>
                </a:solidFill>
              </a:rPr>
              <a:t>A superação da violência sempre passa pelo mistério pascal (sacrifício e frutos)</a:t>
            </a:r>
          </a:p>
          <a:p>
            <a:pPr algn="just"/>
            <a:r>
              <a:rPr lang="pt-BR" b="1" dirty="0">
                <a:solidFill>
                  <a:srgbClr val="00B050"/>
                </a:solidFill>
              </a:rPr>
              <a:t>A grande missão da Igreja é desenvenenar a imagem do Deus da Paz.</a:t>
            </a:r>
          </a:p>
          <a:p>
            <a:pPr algn="just">
              <a:buNone/>
            </a:pPr>
            <a:endParaRPr lang="pt-BR" b="1" dirty="0">
              <a:solidFill>
                <a:srgbClr val="00B050"/>
              </a:solidFill>
            </a:endParaRPr>
          </a:p>
          <a:p>
            <a:pPr algn="just"/>
            <a:endParaRPr lang="pt-BR" b="1" dirty="0">
              <a:solidFill>
                <a:srgbClr val="00B050"/>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785794"/>
            <a:ext cx="8501122" cy="5643602"/>
          </a:xfrm>
        </p:spPr>
        <p:txBody>
          <a:bodyPr>
            <a:normAutofit lnSpcReduction="10000"/>
          </a:bodyPr>
          <a:lstStyle/>
          <a:p>
            <a:pPr algn="ctr"/>
            <a:r>
              <a:rPr lang="pt-BR" b="1" dirty="0">
                <a:solidFill>
                  <a:srgbClr val="00B050"/>
                </a:solidFill>
              </a:rPr>
              <a:t> VIOLÊNCIA BROTA DO CORAÇÃO:</a:t>
            </a:r>
          </a:p>
          <a:p>
            <a:pPr algn="just"/>
            <a:r>
              <a:rPr lang="pt-BR" b="1" dirty="0">
                <a:solidFill>
                  <a:srgbClr val="00B050"/>
                </a:solidFill>
              </a:rPr>
              <a:t>Pois é de dentro,  do coração humano, que saem as más intenções: imoralidade sexual, roubos, homicídios, adultérios, ambições desmedidas, perversidades; fraude, devas-sidão, inveja, calúnia, orgulho e insensatez. Todas essas coisas saem de dentro, e são elas que tornam alguém impuro” (Mc 7,14-23). </a:t>
            </a:r>
          </a:p>
          <a:p>
            <a:pPr algn="just"/>
            <a:r>
              <a:rPr lang="pt-BR" b="1" dirty="0">
                <a:solidFill>
                  <a:srgbClr val="00B050"/>
                </a:solidFill>
              </a:rPr>
              <a:t>É o coração do homem que precisa ser pacificado, para que possa superar a mentalidade de que o outro seja um risco a ser eliminado. </a:t>
            </a:r>
          </a:p>
          <a:p>
            <a:endParaRPr lang="pt-B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57158" y="785794"/>
            <a:ext cx="8572560" cy="5643602"/>
          </a:xfrm>
        </p:spPr>
        <p:txBody>
          <a:bodyPr>
            <a:normAutofit/>
          </a:bodyPr>
          <a:lstStyle/>
          <a:p>
            <a:pPr algn="just"/>
            <a:r>
              <a:rPr lang="pt-BR" b="1" dirty="0">
                <a:solidFill>
                  <a:srgbClr val="00B050"/>
                </a:solidFill>
              </a:rPr>
              <a:t>A superação da violência passa necessaria-mente pela conversão dos atos do homem, que pressupõe uma conversão de seu coração. </a:t>
            </a:r>
          </a:p>
          <a:p>
            <a:pPr algn="just"/>
            <a:r>
              <a:rPr lang="pt-BR" b="1" dirty="0">
                <a:solidFill>
                  <a:srgbClr val="00B050"/>
                </a:solidFill>
              </a:rPr>
              <a:t>A espiritualidade é apontada como um instrumento necessário para este processo: </a:t>
            </a:r>
            <a:r>
              <a:rPr lang="pt-BR" b="1" i="1" dirty="0">
                <a:solidFill>
                  <a:srgbClr val="00B050"/>
                </a:solidFill>
              </a:rPr>
              <a:t>“Amai vossos inimigos e orai pelos que vos perseguem” </a:t>
            </a:r>
            <a:r>
              <a:rPr lang="pt-BR" b="1" dirty="0">
                <a:solidFill>
                  <a:srgbClr val="00B050"/>
                </a:solidFill>
              </a:rPr>
              <a:t>(Mt 5,44), </a:t>
            </a:r>
            <a:r>
              <a:rPr lang="pt-BR" b="1" i="1" dirty="0">
                <a:solidFill>
                  <a:srgbClr val="00B050"/>
                </a:solidFill>
              </a:rPr>
              <a:t>“brilhe vossa luz diante dos homens, para que vejam as vossas boas obras e glorifiquem vosso Pai que está nos céus” </a:t>
            </a:r>
            <a:r>
              <a:rPr lang="pt-BR" b="1" dirty="0">
                <a:solidFill>
                  <a:srgbClr val="00B050"/>
                </a:solidFill>
              </a:rPr>
              <a:t>(Mt 5,16).</a:t>
            </a:r>
            <a:r>
              <a:rPr lang="pt-BR" b="1" dirty="0"/>
              <a:t>	</a:t>
            </a:r>
          </a:p>
          <a:p>
            <a:endParaRPr lang="pt-B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329642" cy="1143000"/>
          </a:xfrm>
        </p:spPr>
        <p:txBody>
          <a:bodyPr>
            <a:normAutofit fontScale="90000"/>
          </a:bodyPr>
          <a:lstStyle/>
          <a:p>
            <a:r>
              <a:rPr lang="pt-BR" b="1" dirty="0">
                <a:solidFill>
                  <a:srgbClr val="00B050"/>
                </a:solidFill>
              </a:rPr>
              <a:t>3. O AGIR: AÇÕES PARA SUPERAÇÃO DA VIOLÊNCIA</a:t>
            </a:r>
          </a:p>
        </p:txBody>
      </p:sp>
      <p:sp>
        <p:nvSpPr>
          <p:cNvPr id="3" name="Espaço Reservado para Conteúdo 2"/>
          <p:cNvSpPr>
            <a:spLocks noGrp="1"/>
          </p:cNvSpPr>
          <p:nvPr>
            <p:ph idx="1"/>
          </p:nvPr>
        </p:nvSpPr>
        <p:spPr>
          <a:xfrm>
            <a:off x="285720" y="1600200"/>
            <a:ext cx="8606760" cy="4972072"/>
          </a:xfrm>
        </p:spPr>
        <p:txBody>
          <a:bodyPr>
            <a:normAutofit fontScale="92500" lnSpcReduction="10000"/>
          </a:bodyPr>
          <a:lstStyle/>
          <a:p>
            <a:pPr algn="just"/>
            <a:r>
              <a:rPr lang="pt-BR" sz="3600" b="1" dirty="0">
                <a:solidFill>
                  <a:srgbClr val="00B050"/>
                </a:solidFill>
              </a:rPr>
              <a:t>TODOS DESEJAMOS A PAZ, MUITAS PESSOAS  A EDIFICAM TODOS OS DIAS COM PEQUENOS GESTOS, MUITOS SOFREM E SUPORTAM PACIENTEMENTE AS DIFICULDA-DES DE TANTAS TENTATIVAS PARA  CONSTRUÍ-LA. PEQUENOS E COTIDIANOS GESTOS TESTEMUNHAM COMO OS VALORES DO EVANGELHO SÃO IMPRESCINDÍVEIS PARA A CONSTRUÇÃO DE UM MUNDO NOVO, SEM VIOLÊNCIA (CF 204).</a:t>
            </a:r>
          </a:p>
          <a:p>
            <a:pPr algn="just"/>
            <a:endParaRPr lang="pt-BR" sz="3600" b="1" dirty="0">
              <a:solidFill>
                <a:srgbClr val="00B050"/>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solidFill>
                  <a:srgbClr val="00B050"/>
                </a:solidFill>
              </a:rPr>
              <a:t> JUSTIÇA RESTAURATIVA</a:t>
            </a:r>
          </a:p>
        </p:txBody>
      </p:sp>
      <p:sp>
        <p:nvSpPr>
          <p:cNvPr id="3" name="Espaço Reservado para Conteúdo 2"/>
          <p:cNvSpPr>
            <a:spLocks noGrp="1"/>
          </p:cNvSpPr>
          <p:nvPr>
            <p:ph idx="1"/>
          </p:nvPr>
        </p:nvSpPr>
        <p:spPr>
          <a:xfrm>
            <a:off x="285720" y="1600200"/>
            <a:ext cx="8643998" cy="5043510"/>
          </a:xfrm>
        </p:spPr>
        <p:txBody>
          <a:bodyPr>
            <a:normAutofit lnSpcReduction="10000"/>
          </a:bodyPr>
          <a:lstStyle/>
          <a:p>
            <a:pPr marL="514350" indent="-514350" algn="just">
              <a:buFont typeface="+mj-lt"/>
              <a:buAutoNum type="arabicPeriod"/>
            </a:pPr>
            <a:r>
              <a:rPr lang="pt-BR" b="1" dirty="0">
                <a:solidFill>
                  <a:srgbClr val="00B050"/>
                </a:solidFill>
              </a:rPr>
              <a:t> A justiça restaurativa é uma resposta concreta à situação de violência e desestruturação social, à qual as pessoas privadas de liberdade são submetidas. Ele possibilita que a pessoa seja novamente acolhida e aceita em seu meio social, familiar e comunitário (CF 229).</a:t>
            </a:r>
          </a:p>
          <a:p>
            <a:pPr marL="514350" indent="-514350" algn="just">
              <a:buFont typeface="+mj-lt"/>
              <a:buAutoNum type="arabicPeriod"/>
            </a:pPr>
            <a:r>
              <a:rPr lang="pt-BR" b="1" dirty="0">
                <a:solidFill>
                  <a:srgbClr val="00B050"/>
                </a:solidFill>
              </a:rPr>
              <a:t>Restaurar a pessoa significa também restaurar suas relações consigo, com os familiares, com sua comunidade e, principalmente com a família da vítima.</a:t>
            </a:r>
          </a:p>
          <a:p>
            <a:pPr marL="514350" indent="-514350" algn="just">
              <a:buFont typeface="+mj-lt"/>
              <a:buAutoNum type="arabicPeriod"/>
            </a:pPr>
            <a:endParaRPr lang="pt-BR" b="1" dirty="0">
              <a:solidFill>
                <a:srgbClr val="00B050"/>
              </a:solidFill>
            </a:endParaRPr>
          </a:p>
          <a:p>
            <a:pPr marL="514350" indent="-514350" algn="just">
              <a:buFont typeface="+mj-lt"/>
              <a:buAutoNum type="arabicPeriod"/>
            </a:pPr>
            <a:endParaRPr lang="pt-BR" b="1" dirty="0">
              <a:solidFill>
                <a:srgbClr val="00B050"/>
              </a:solidFill>
            </a:endParaRPr>
          </a:p>
          <a:p>
            <a:pPr marL="514350" indent="-514350" algn="just">
              <a:buFont typeface="+mj-lt"/>
              <a:buAutoNum type="arabicPeriod"/>
            </a:pPr>
            <a:endParaRPr lang="pt-BR" b="1" dirty="0">
              <a:solidFill>
                <a:srgbClr val="00B050"/>
              </a:solidFill>
            </a:endParaRPr>
          </a:p>
          <a:p>
            <a:pPr marL="514350" indent="-514350" algn="just">
              <a:buFont typeface="+mj-lt"/>
              <a:buAutoNum type="arabicPeriod"/>
            </a:pPr>
            <a:endParaRPr lang="pt-BR" b="1" dirty="0">
              <a:solidFill>
                <a:srgbClr val="00B050"/>
              </a:solidFill>
            </a:endParaRPr>
          </a:p>
          <a:p>
            <a:pPr marL="514350" indent="-514350" algn="just">
              <a:buFont typeface="+mj-lt"/>
              <a:buAutoNum type="arabicPeriod"/>
            </a:pPr>
            <a:endParaRPr lang="pt-BR" b="1" dirty="0">
              <a:solidFill>
                <a:srgbClr val="00B050"/>
              </a:solidFill>
            </a:endParaRPr>
          </a:p>
          <a:p>
            <a:pPr marL="514350" indent="-514350" algn="just">
              <a:buFont typeface="+mj-lt"/>
              <a:buAutoNum type="arabicPeriod"/>
            </a:pPr>
            <a:endParaRPr lang="pt-BR" b="1" dirty="0">
              <a:solidFill>
                <a:srgbClr val="00B050"/>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57158" y="500042"/>
            <a:ext cx="8429684" cy="6143668"/>
          </a:xfrm>
        </p:spPr>
        <p:txBody>
          <a:bodyPr>
            <a:normAutofit/>
          </a:bodyPr>
          <a:lstStyle/>
          <a:p>
            <a:pPr algn="just"/>
            <a:r>
              <a:rPr lang="pt-BR" sz="3600" b="1" dirty="0">
                <a:solidFill>
                  <a:srgbClr val="00B050"/>
                </a:solidFill>
              </a:rPr>
              <a:t>Nesta proposta de justiça  o ser humano passa a ser visto como pessoa que tem potencialidades e possibilidades. Neste processo de diálogo entre os envolvidos no conflito é possível expressar a dor e a certeza de reconhecimento, por parte do agressor, do mal cometido, bem como a responsabilidade e a reparação dos danos à vítima e sua reintegração na sociedade (CF 231).</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571480"/>
            <a:ext cx="8643998" cy="6025872"/>
          </a:xfrm>
        </p:spPr>
        <p:txBody>
          <a:bodyPr>
            <a:normAutofit lnSpcReduction="10000"/>
          </a:bodyPr>
          <a:lstStyle/>
          <a:p>
            <a:pPr algn="just"/>
            <a:r>
              <a:rPr lang="pt-BR" sz="3600" b="1" dirty="0">
                <a:solidFill>
                  <a:srgbClr val="00B050"/>
                </a:solidFill>
              </a:rPr>
              <a:t>Para superar a violência, é necessário denunciar a predominância do modelo punitivo presente no sistema penal brasileiro, expressão de mera vingança. É preciso incorporar ações educativas, penas alternativas e fóruns de mediação de conflitos que visem a superação dos problemas e à aplicação da justiça restaurativa (CF 232). O papel dos mediadores é muito importante: vale para as famílias, as escolas, as instituições etc.</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500042"/>
            <a:ext cx="8572560" cy="5857916"/>
          </a:xfrm>
        </p:spPr>
        <p:txBody>
          <a:bodyPr>
            <a:normAutofit/>
          </a:bodyPr>
          <a:lstStyle/>
          <a:p>
            <a:pPr algn="just"/>
            <a:r>
              <a:rPr lang="pt-BR" b="1" dirty="0">
                <a:solidFill>
                  <a:srgbClr val="00B050"/>
                </a:solidFill>
              </a:rPr>
              <a:t>Lembremos aqui os quatro pilares para a convivência pacífica e para restauração da paz, ditas Papa João XXIII, na </a:t>
            </a:r>
            <a:r>
              <a:rPr lang="pt-BR" b="1" i="1" dirty="0">
                <a:solidFill>
                  <a:srgbClr val="00B050"/>
                </a:solidFill>
              </a:rPr>
              <a:t>Pacem in Terris </a:t>
            </a:r>
            <a:r>
              <a:rPr lang="pt-BR" b="1" dirty="0">
                <a:solidFill>
                  <a:srgbClr val="00B050"/>
                </a:solidFill>
              </a:rPr>
              <a:t>(1963). O Papa dizia sobre estes pilares em relação à convivência entre as nações mas vale também para convivências familiares e comunitária:</a:t>
            </a:r>
          </a:p>
          <a:p>
            <a:pPr marL="514350" indent="-514350" algn="just">
              <a:buAutoNum type="alphaLcParenR"/>
            </a:pPr>
            <a:r>
              <a:rPr lang="pt-BR" b="1" dirty="0">
                <a:solidFill>
                  <a:srgbClr val="00B050"/>
                </a:solidFill>
              </a:rPr>
              <a:t>Verdade</a:t>
            </a:r>
          </a:p>
          <a:p>
            <a:pPr marL="514350" indent="-514350" algn="just">
              <a:buAutoNum type="alphaLcParenR"/>
            </a:pPr>
            <a:r>
              <a:rPr lang="pt-BR" b="1" dirty="0">
                <a:solidFill>
                  <a:srgbClr val="00B050"/>
                </a:solidFill>
              </a:rPr>
              <a:t>Justiça</a:t>
            </a:r>
          </a:p>
          <a:p>
            <a:pPr marL="514350" indent="-514350" algn="just">
              <a:buAutoNum type="alphaLcParenR"/>
            </a:pPr>
            <a:r>
              <a:rPr lang="pt-BR" b="1" dirty="0">
                <a:solidFill>
                  <a:srgbClr val="00B050"/>
                </a:solidFill>
              </a:rPr>
              <a:t>Amor</a:t>
            </a:r>
          </a:p>
          <a:p>
            <a:pPr marL="514350" indent="-514350" algn="just">
              <a:buAutoNum type="alphaLcParenR"/>
            </a:pPr>
            <a:r>
              <a:rPr lang="pt-BR" b="1" dirty="0">
                <a:solidFill>
                  <a:srgbClr val="00B050"/>
                </a:solidFill>
              </a:rPr>
              <a:t>Liberdade (PT 35).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32555C45-658D-4E5C-9F36-CF7297085063}"/>
              </a:ext>
            </a:extLst>
          </p:cNvPr>
          <p:cNvSpPr>
            <a:spLocks noGrp="1"/>
          </p:cNvSpPr>
          <p:nvPr>
            <p:ph idx="1"/>
          </p:nvPr>
        </p:nvSpPr>
        <p:spPr>
          <a:xfrm>
            <a:off x="251520" y="764704"/>
            <a:ext cx="8640960" cy="5904656"/>
          </a:xfrm>
        </p:spPr>
        <p:txBody>
          <a:bodyPr>
            <a:normAutofit lnSpcReduction="10000"/>
          </a:bodyPr>
          <a:lstStyle/>
          <a:p>
            <a:pPr algn="just"/>
            <a:r>
              <a:rPr lang="pt-BR" b="1" dirty="0">
                <a:solidFill>
                  <a:srgbClr val="002060"/>
                </a:solidFill>
              </a:rPr>
              <a:t>Até pouco tempo atrás falávamos da trilogia do pecado: contra Deus, contra o próximo e contra si mesmo. Há também uma violência contra Deus, contra o próximo e contra si mesmo.</a:t>
            </a:r>
          </a:p>
          <a:p>
            <a:pPr algn="just"/>
            <a:r>
              <a:rPr lang="pt-BR" b="1" dirty="0">
                <a:solidFill>
                  <a:srgbClr val="002060"/>
                </a:solidFill>
              </a:rPr>
              <a:t>Na reunião da Rota Romana de 2006, falou-se também de  pecados ambientais (Estamos sendo violentos contra a natureza) e de outros pecados modernos, como tráfico de drogas, manipulação genética e a acomodação diante das alarmantes desigualdades sociais.  (Mons. Gianfranco Girotta; Patriarca Bartolomeu). A Igreja está pedindo paz para com a natureza.</a:t>
            </a:r>
          </a:p>
          <a:p>
            <a:endParaRPr lang="pt-BR" dirty="0"/>
          </a:p>
        </p:txBody>
      </p:sp>
    </p:spTree>
    <p:extLst>
      <p:ext uri="{BB962C8B-B14F-4D97-AF65-F5344CB8AC3E}">
        <p14:creationId xmlns:p14="http://schemas.microsoft.com/office/powerpoint/2010/main" val="278022102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E3578B5-0FEA-4DC7-885B-4867105ED129}"/>
              </a:ext>
            </a:extLst>
          </p:cNvPr>
          <p:cNvSpPr>
            <a:spLocks noGrp="1"/>
          </p:cNvSpPr>
          <p:nvPr>
            <p:ph idx="1"/>
          </p:nvPr>
        </p:nvSpPr>
        <p:spPr>
          <a:xfrm>
            <a:off x="323528" y="692696"/>
            <a:ext cx="8568952" cy="5760640"/>
          </a:xfrm>
        </p:spPr>
        <p:txBody>
          <a:bodyPr>
            <a:normAutofit fontScale="92500" lnSpcReduction="20000"/>
          </a:bodyPr>
          <a:lstStyle/>
          <a:p>
            <a:pPr algn="just"/>
            <a:r>
              <a:rPr lang="pt-BR" b="1" dirty="0">
                <a:solidFill>
                  <a:srgbClr val="00B050"/>
                </a:solidFill>
              </a:rPr>
              <a:t>A) Verdade: a verdade exige que superemos todo racismo e todo domínio do “superior” sobre o “inferior”. A dignidade de toda pessoa humana deve ser respeitada, mesmo se ela não tenha condições de opinar ou de assumir compromissos. Há diferenças de saber, de virtude, de criatividade, de experiência de vida e de recursos. Mas tudo isso deve contribuir para o crescimento de todos, não para o domínio de uns sobre os outros. Quem sabe mais, possui mais ou é mais virtuoso tem igualmente mais responsabilidade de colaboração para o bem de todos. Ninguém é superior a ninguém, pois todos gozamos de igual dignidade (PT 86-90).</a:t>
            </a:r>
          </a:p>
        </p:txBody>
      </p:sp>
    </p:spTree>
    <p:extLst>
      <p:ext uri="{BB962C8B-B14F-4D97-AF65-F5344CB8AC3E}">
        <p14:creationId xmlns:p14="http://schemas.microsoft.com/office/powerpoint/2010/main" val="258712691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AA295893-EE49-4137-92E2-68C25B3435A2}"/>
              </a:ext>
            </a:extLst>
          </p:cNvPr>
          <p:cNvSpPr>
            <a:spLocks noGrp="1"/>
          </p:cNvSpPr>
          <p:nvPr>
            <p:ph idx="1"/>
          </p:nvPr>
        </p:nvSpPr>
        <p:spPr>
          <a:xfrm>
            <a:off x="457200" y="980728"/>
            <a:ext cx="8363272" cy="5145435"/>
          </a:xfrm>
        </p:spPr>
        <p:txBody>
          <a:bodyPr/>
          <a:lstStyle/>
          <a:p>
            <a:pPr algn="just"/>
            <a:r>
              <a:rPr lang="pt-BR" b="1" dirty="0">
                <a:solidFill>
                  <a:srgbClr val="00B050"/>
                </a:solidFill>
              </a:rPr>
              <a:t>B) JUSTIÇA: as relações entre as pessoas devem ser regidas pela justiça, que comporta direitos e responsabilidades, que vale para o estado, a comunidade, a economia e a família. A injustiça é uma das maiores causas da violência </a:t>
            </a:r>
            <a:r>
              <a:rPr lang="pt-BR" b="1">
                <a:solidFill>
                  <a:srgbClr val="00B050"/>
                </a:solidFill>
              </a:rPr>
              <a:t>em todos os tempos. </a:t>
            </a:r>
            <a:r>
              <a:rPr lang="pt-BR" b="1" dirty="0">
                <a:solidFill>
                  <a:srgbClr val="00B050"/>
                </a:solidFill>
              </a:rPr>
              <a:t>Toda pessoa humana tem direito aos recursos necessários para a existência.</a:t>
            </a:r>
          </a:p>
        </p:txBody>
      </p:sp>
    </p:spTree>
    <p:extLst>
      <p:ext uri="{BB962C8B-B14F-4D97-AF65-F5344CB8AC3E}">
        <p14:creationId xmlns:p14="http://schemas.microsoft.com/office/powerpoint/2010/main" val="19065792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186766" cy="2011354"/>
          </a:xfrm>
        </p:spPr>
        <p:txBody>
          <a:bodyPr>
            <a:normAutofit/>
          </a:bodyPr>
          <a:lstStyle/>
          <a:p>
            <a:pPr algn="just"/>
            <a:r>
              <a:rPr lang="pt-BR" sz="3600" b="1" dirty="0">
                <a:solidFill>
                  <a:srgbClr val="00B050"/>
                </a:solidFill>
              </a:rPr>
              <a:t>OBRAS SOCIAIS  DA IGREJA COMO CAMINHO DE SUPERAÇÃO DA VIOLÊNCIA</a:t>
            </a:r>
          </a:p>
        </p:txBody>
      </p:sp>
      <p:sp>
        <p:nvSpPr>
          <p:cNvPr id="3" name="Espaço Reservado para Conteúdo 2"/>
          <p:cNvSpPr>
            <a:spLocks noGrp="1"/>
          </p:cNvSpPr>
          <p:nvPr>
            <p:ph idx="1"/>
          </p:nvPr>
        </p:nvSpPr>
        <p:spPr>
          <a:xfrm>
            <a:off x="357158" y="2285992"/>
            <a:ext cx="8572560" cy="4214842"/>
          </a:xfrm>
        </p:spPr>
        <p:txBody>
          <a:bodyPr>
            <a:normAutofit lnSpcReduction="10000"/>
          </a:bodyPr>
          <a:lstStyle/>
          <a:p>
            <a:pPr algn="just"/>
            <a:r>
              <a:rPr lang="pt-BR" sz="3600" b="1" dirty="0">
                <a:solidFill>
                  <a:srgbClr val="00B050"/>
                </a:solidFill>
              </a:rPr>
              <a:t>Ao longo da história muitas iniciativas sociais e caritativas, vinculadas à espiritualidade, alimentaram a esperança de homens e mulheres</a:t>
            </a:r>
            <a:r>
              <a:rPr lang="pt-BR" dirty="0"/>
              <a:t> </a:t>
            </a:r>
            <a:r>
              <a:rPr lang="pt-BR" b="1" dirty="0">
                <a:solidFill>
                  <a:srgbClr val="00B050"/>
                </a:solidFill>
              </a:rPr>
              <a:t>(oratórios salesianos, fazendas de recuperação, creches). As cáritas paroquiais e diocesanas, em parceria com as pastorais sociais, poderiam avançar ainda mais na recuperação de pessoas. (ver filmes 2 e 5).</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714356"/>
            <a:ext cx="8472518" cy="5929354"/>
          </a:xfrm>
        </p:spPr>
        <p:txBody>
          <a:bodyPr>
            <a:normAutofit fontScale="92500"/>
          </a:bodyPr>
          <a:lstStyle/>
          <a:p>
            <a:pPr algn="just"/>
            <a:r>
              <a:rPr lang="pt-BR" sz="3600" b="1" dirty="0">
                <a:solidFill>
                  <a:srgbClr val="00B050"/>
                </a:solidFill>
              </a:rPr>
              <a:t>Toda vitória contra a violência se conquista a partir da substituição do egoísmo pelo amor.</a:t>
            </a:r>
          </a:p>
          <a:p>
            <a:pPr algn="just"/>
            <a:r>
              <a:rPr lang="pt-BR" sz="3600" b="1" dirty="0">
                <a:solidFill>
                  <a:srgbClr val="00B050"/>
                </a:solidFill>
              </a:rPr>
              <a:t>Pessoas viciadas e violentas gastam todas as suas energias para o mal, para sustentar algo estranho a elas mesmas. A reorganização da vida passa pelo treinamento para o amor, do fazer algo de bom para o outro. Assim acontece nas fazendas de recuperação: fazem para o outro. Confira o depoimento de uma jovem em Guaratinguetá, diante do Papa Bento XVI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4D2F48DB-B6BB-472C-9F31-46C552BD45E0}"/>
              </a:ext>
            </a:extLst>
          </p:cNvPr>
          <p:cNvSpPr>
            <a:spLocks noGrp="1"/>
          </p:cNvSpPr>
          <p:nvPr>
            <p:ph idx="1"/>
          </p:nvPr>
        </p:nvSpPr>
        <p:spPr>
          <a:xfrm>
            <a:off x="395536" y="1196752"/>
            <a:ext cx="8496944" cy="5256584"/>
          </a:xfrm>
        </p:spPr>
        <p:txBody>
          <a:bodyPr>
            <a:normAutofit fontScale="92500" lnSpcReduction="10000"/>
          </a:bodyPr>
          <a:lstStyle/>
          <a:p>
            <a:pPr algn="just"/>
            <a:r>
              <a:rPr lang="pt-BR" b="1" dirty="0">
                <a:solidFill>
                  <a:srgbClr val="00B050"/>
                </a:solidFill>
              </a:rPr>
              <a:t>O Papa Bento XVI, por sua vez, disse que “todos os que comercializam drogas devem pensar no mal que estão fazendo a uma multidão de jovens e adultos, e que deus vai exigir satisfações. A dignidade humana não pode ser espezinhada desta maneira. Ainda bem que existem embaixadores da esperança, através de terapia, que inclui a assistência médica, psicológica e pedagógica, com muita oração e disciplina, que tem levado tantos jovens a recuperarem o sentido da vida”. Cf. Palavras do Papa Bento XVI no Brasil, Paulinas, 2007, p. 69-70.</a:t>
            </a:r>
          </a:p>
        </p:txBody>
      </p:sp>
      <p:sp>
        <p:nvSpPr>
          <p:cNvPr id="4" name="Triângulo isósceles 3">
            <a:extLst>
              <a:ext uri="{FF2B5EF4-FFF2-40B4-BE49-F238E27FC236}">
                <a16:creationId xmlns:a16="http://schemas.microsoft.com/office/drawing/2014/main" id="{E7E78497-E54A-47A8-A531-57BA36F5BF52}"/>
              </a:ext>
            </a:extLst>
          </p:cNvPr>
          <p:cNvSpPr/>
          <p:nvPr/>
        </p:nvSpPr>
        <p:spPr>
          <a:xfrm>
            <a:off x="7020272" y="1367057"/>
            <a:ext cx="45719" cy="4571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Tree>
    <p:extLst>
      <p:ext uri="{BB962C8B-B14F-4D97-AF65-F5344CB8AC3E}">
        <p14:creationId xmlns:p14="http://schemas.microsoft.com/office/powerpoint/2010/main" val="368674212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329642" cy="2082792"/>
          </a:xfrm>
        </p:spPr>
        <p:txBody>
          <a:bodyPr>
            <a:normAutofit fontScale="90000"/>
          </a:bodyPr>
          <a:lstStyle/>
          <a:p>
            <a:r>
              <a:rPr lang="pt-BR" b="1" dirty="0">
                <a:solidFill>
                  <a:srgbClr val="00B050"/>
                </a:solidFill>
              </a:rPr>
              <a:t>PROMOÇÃO ECLESIAL DE UMA ESPIRITUALIDADE QUE DESPERTE PARA SUPERAÇÃO DA VIOLÊNCIA</a:t>
            </a:r>
          </a:p>
        </p:txBody>
      </p:sp>
      <p:sp>
        <p:nvSpPr>
          <p:cNvPr id="3" name="Espaço Reservado para Conteúdo 2"/>
          <p:cNvSpPr>
            <a:spLocks noGrp="1"/>
          </p:cNvSpPr>
          <p:nvPr>
            <p:ph idx="1"/>
          </p:nvPr>
        </p:nvSpPr>
        <p:spPr>
          <a:xfrm>
            <a:off x="457200" y="2357430"/>
            <a:ext cx="8401080" cy="4286280"/>
          </a:xfrm>
        </p:spPr>
        <p:txBody>
          <a:bodyPr>
            <a:normAutofit/>
          </a:bodyPr>
          <a:lstStyle/>
          <a:p>
            <a:pPr algn="just"/>
            <a:r>
              <a:rPr lang="pt-BR" b="1" dirty="0">
                <a:solidFill>
                  <a:srgbClr val="00B050"/>
                </a:solidFill>
              </a:rPr>
              <a:t>Moisés venceu o ódio que carregava consigo no encontro com Deus no deserto, lugar de silêncio e meditação (Ex 3,1-6).</a:t>
            </a:r>
          </a:p>
          <a:p>
            <a:pPr algn="just"/>
            <a:r>
              <a:rPr lang="pt-BR" b="1" dirty="0">
                <a:solidFill>
                  <a:srgbClr val="00B050"/>
                </a:solidFill>
              </a:rPr>
              <a:t>Bem disse Padre Lima Vaz que a crise da sociedade atual está ligada à uma crise de espiritualidade (Escritos de Filosofia IV, p. 7).</a:t>
            </a:r>
          </a:p>
          <a:p>
            <a:pPr algn="just"/>
            <a:r>
              <a:rPr lang="pt-BR" b="1" dirty="0">
                <a:solidFill>
                  <a:srgbClr val="00B050"/>
                </a:solidFill>
              </a:rPr>
              <a:t>Meia hora de silêncio e meditação por dia desmonta qualquer ímpeto de violência.</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solidFill>
                  <a:srgbClr val="00B050"/>
                </a:solidFill>
              </a:rPr>
              <a:t>PISTAS CONCRETAS (240)</a:t>
            </a:r>
          </a:p>
        </p:txBody>
      </p:sp>
      <p:sp>
        <p:nvSpPr>
          <p:cNvPr id="3" name="Espaço Reservado para Conteúdo 2"/>
          <p:cNvSpPr>
            <a:spLocks noGrp="1"/>
          </p:cNvSpPr>
          <p:nvPr>
            <p:ph idx="1"/>
          </p:nvPr>
        </p:nvSpPr>
        <p:spPr>
          <a:xfrm>
            <a:off x="357158" y="1600200"/>
            <a:ext cx="8572560" cy="4972072"/>
          </a:xfrm>
        </p:spPr>
        <p:txBody>
          <a:bodyPr>
            <a:normAutofit fontScale="92500" lnSpcReduction="20000"/>
          </a:bodyPr>
          <a:lstStyle/>
          <a:p>
            <a:r>
              <a:rPr lang="pt-BR" sz="3600" b="1" dirty="0">
                <a:solidFill>
                  <a:srgbClr val="00B050"/>
                </a:solidFill>
              </a:rPr>
              <a:t>Viver o mandamento do amor.</a:t>
            </a:r>
          </a:p>
          <a:p>
            <a:pPr algn="just"/>
            <a:r>
              <a:rPr lang="pt-BR" sz="3600" b="1" dirty="0">
                <a:solidFill>
                  <a:srgbClr val="00B050"/>
                </a:solidFill>
              </a:rPr>
              <a:t>Cada comunidade insira o tema da paz na liturgia e na oração.</a:t>
            </a:r>
          </a:p>
          <a:p>
            <a:pPr algn="just"/>
            <a:r>
              <a:rPr lang="pt-BR" sz="3600" b="1" dirty="0">
                <a:solidFill>
                  <a:srgbClr val="00B050"/>
                </a:solidFill>
              </a:rPr>
              <a:t>Conhecer as áreas de conflitos.</a:t>
            </a:r>
          </a:p>
          <a:p>
            <a:pPr algn="just"/>
            <a:r>
              <a:rPr lang="pt-BR" sz="3600" b="1" dirty="0">
                <a:solidFill>
                  <a:srgbClr val="00B050"/>
                </a:solidFill>
              </a:rPr>
              <a:t>Acompanhar famílias, jovens e grupos de bairros rivais e escolas com incidência de conflitos em vista de superá-los.</a:t>
            </a:r>
          </a:p>
          <a:p>
            <a:pPr algn="just"/>
            <a:r>
              <a:rPr lang="pt-BR" sz="3600" b="1" dirty="0">
                <a:solidFill>
                  <a:srgbClr val="00B050"/>
                </a:solidFill>
              </a:rPr>
              <a:t>Promover uma pastoral familiar capaz  de ajudar cada família a superar os problemas de violência doméstica.</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571480"/>
            <a:ext cx="8572560" cy="5786478"/>
          </a:xfrm>
        </p:spPr>
        <p:txBody>
          <a:bodyPr>
            <a:normAutofit/>
          </a:bodyPr>
          <a:lstStyle/>
          <a:p>
            <a:pPr algn="just"/>
            <a:r>
              <a:rPr lang="pt-BR" sz="4800" b="1" dirty="0">
                <a:solidFill>
                  <a:srgbClr val="00B050"/>
                </a:solidFill>
              </a:rPr>
              <a:t>O PRÍNCIPE DA PAZ JÁ ESTÁ EM NOSSO MEIO. É UM MENINO, O MENINO DEUS (Is 9,5).</a:t>
            </a:r>
          </a:p>
          <a:p>
            <a:pPr algn="just"/>
            <a:r>
              <a:rPr lang="pt-BR" sz="4800" b="1" dirty="0">
                <a:solidFill>
                  <a:srgbClr val="00B050"/>
                </a:solidFill>
              </a:rPr>
              <a:t>“FELIZES OS QUE PROMOVEM A PAZ, PORQUE TAMBÉM SERÃO CHAMADOS FILHOS E FILHAS DE DEUS (Mt 5,9).</a:t>
            </a:r>
          </a:p>
          <a:p>
            <a:endParaRPr lang="pt-BR" sz="4000" b="1" dirty="0">
              <a:solidFill>
                <a:srgbClr val="00B050"/>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solidFill>
                  <a:srgbClr val="00B050"/>
                </a:solidFill>
              </a:rPr>
              <a:t>MATERIAIS A SEREM USADOS</a:t>
            </a:r>
          </a:p>
        </p:txBody>
      </p:sp>
      <p:sp>
        <p:nvSpPr>
          <p:cNvPr id="3" name="Espaço Reservado para Conteúdo 2"/>
          <p:cNvSpPr>
            <a:spLocks noGrp="1"/>
          </p:cNvSpPr>
          <p:nvPr>
            <p:ph idx="1"/>
          </p:nvPr>
        </p:nvSpPr>
        <p:spPr>
          <a:xfrm>
            <a:off x="214282" y="1600200"/>
            <a:ext cx="8715436" cy="5069160"/>
          </a:xfrm>
        </p:spPr>
        <p:txBody>
          <a:bodyPr>
            <a:noAutofit/>
          </a:bodyPr>
          <a:lstStyle/>
          <a:p>
            <a:r>
              <a:rPr lang="pt-BR" b="1" dirty="0">
                <a:solidFill>
                  <a:srgbClr val="00B050"/>
                </a:solidFill>
              </a:rPr>
              <a:t>A) Juventude: 4 encontros.</a:t>
            </a:r>
          </a:p>
          <a:p>
            <a:r>
              <a:rPr lang="pt-BR" b="1" dirty="0">
                <a:solidFill>
                  <a:srgbClr val="00B050"/>
                </a:solidFill>
              </a:rPr>
              <a:t>B) Catequese para crianças e adolescentes: 4 encontros e uma celebração.</a:t>
            </a:r>
          </a:p>
          <a:p>
            <a:pPr algn="just"/>
            <a:r>
              <a:rPr lang="pt-BR" b="1" dirty="0">
                <a:solidFill>
                  <a:srgbClr val="00B050"/>
                </a:solidFill>
              </a:rPr>
              <a:t>C) Grupos de Reflexão: 5 encontros.</a:t>
            </a:r>
          </a:p>
          <a:p>
            <a:r>
              <a:rPr lang="pt-BR" b="1" dirty="0">
                <a:solidFill>
                  <a:srgbClr val="00B050"/>
                </a:solidFill>
              </a:rPr>
              <a:t>D) Via Sacra</a:t>
            </a:r>
          </a:p>
          <a:p>
            <a:r>
              <a:rPr lang="pt-BR" b="1" dirty="0">
                <a:solidFill>
                  <a:srgbClr val="00B050"/>
                </a:solidFill>
              </a:rPr>
              <a:t>E) Vigília Eucarística e Celebração da Misericórdia.</a:t>
            </a:r>
          </a:p>
          <a:p>
            <a:r>
              <a:rPr lang="pt-BR" b="1" dirty="0">
                <a:solidFill>
                  <a:srgbClr val="00B050"/>
                </a:solidFill>
              </a:rPr>
              <a:t>Obs: no Manual da CF existem também materiais para as escolas.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61D4F5CF-4F40-4CBA-8AE0-9785FB2170D4}"/>
              </a:ext>
            </a:extLst>
          </p:cNvPr>
          <p:cNvSpPr>
            <a:spLocks noGrp="1"/>
          </p:cNvSpPr>
          <p:nvPr>
            <p:ph idx="1"/>
          </p:nvPr>
        </p:nvSpPr>
        <p:spPr>
          <a:xfrm>
            <a:off x="457200" y="404664"/>
            <a:ext cx="8363272" cy="6192688"/>
          </a:xfrm>
        </p:spPr>
        <p:txBody>
          <a:bodyPr>
            <a:normAutofit lnSpcReduction="10000"/>
          </a:bodyPr>
          <a:lstStyle/>
          <a:p>
            <a:pPr algn="just"/>
            <a:r>
              <a:rPr lang="pt-BR" b="1" dirty="0">
                <a:solidFill>
                  <a:srgbClr val="002060"/>
                </a:solidFill>
              </a:rPr>
              <a:t>A campanha da fraternidade deste ano tem como objetivo geral:</a:t>
            </a:r>
          </a:p>
          <a:p>
            <a:pPr algn="just"/>
            <a:r>
              <a:rPr lang="pt-BR" b="1" i="1" dirty="0">
                <a:solidFill>
                  <a:srgbClr val="002060"/>
                </a:solidFill>
              </a:rPr>
              <a:t>“CONSTRUIR A FRATERNIDADE, PROMOVEN-DO A CULTURA DA PAZ, DA RECONCILIAÇÃO E DA JUSTIÇA, À LUZ DA PALAVRA DE DEUS, COMO CAMINHO DE SUPERAÇÃO DA VIOLÊNCIA.</a:t>
            </a:r>
          </a:p>
          <a:p>
            <a:pPr algn="just"/>
            <a:r>
              <a:rPr lang="pt-BR" b="1" dirty="0">
                <a:solidFill>
                  <a:srgbClr val="002060"/>
                </a:solidFill>
              </a:rPr>
              <a:t>Objetivos específicos:</a:t>
            </a:r>
          </a:p>
          <a:p>
            <a:pPr algn="just"/>
            <a:r>
              <a:rPr lang="pt-BR" b="1" i="1" dirty="0">
                <a:solidFill>
                  <a:srgbClr val="002060"/>
                </a:solidFill>
              </a:rPr>
              <a:t>Anunciar a Boa Nova da fraternidade e da paz, estimulando ações concretas que expressem a conversão e reconciliação no espírito quaresmal</a:t>
            </a:r>
            <a:r>
              <a:rPr lang="pt-BR" b="1" dirty="0">
                <a:solidFill>
                  <a:srgbClr val="002060"/>
                </a:solidFill>
              </a:rPr>
              <a:t>.</a:t>
            </a:r>
          </a:p>
          <a:p>
            <a:pPr algn="just"/>
            <a:r>
              <a:rPr lang="pt-BR" b="1" dirty="0">
                <a:solidFill>
                  <a:srgbClr val="002060"/>
                </a:solidFill>
                <a:hlinkClick r:id="rId2" action="ppaction://hlinkfile"/>
              </a:rPr>
              <a:t>CF 2018.mp4</a:t>
            </a:r>
            <a:endParaRPr lang="pt-BR" b="1" dirty="0">
              <a:solidFill>
                <a:srgbClr val="002060"/>
              </a:solidFill>
            </a:endParaRPr>
          </a:p>
          <a:p>
            <a:endParaRPr lang="pt-BR" dirty="0"/>
          </a:p>
        </p:txBody>
      </p:sp>
    </p:spTree>
    <p:extLst>
      <p:ext uri="{BB962C8B-B14F-4D97-AF65-F5344CB8AC3E}">
        <p14:creationId xmlns:p14="http://schemas.microsoft.com/office/powerpoint/2010/main" val="1474539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76A93D8F-9749-4226-88BC-2610FB309370}"/>
              </a:ext>
            </a:extLst>
          </p:cNvPr>
          <p:cNvSpPr>
            <a:spLocks noGrp="1"/>
          </p:cNvSpPr>
          <p:nvPr>
            <p:ph idx="1"/>
          </p:nvPr>
        </p:nvSpPr>
        <p:spPr>
          <a:xfrm>
            <a:off x="323528" y="692696"/>
            <a:ext cx="8568952" cy="5904656"/>
          </a:xfrm>
        </p:spPr>
        <p:txBody>
          <a:bodyPr/>
          <a:lstStyle/>
          <a:p>
            <a:pPr algn="just"/>
            <a:r>
              <a:rPr lang="pt-BR" b="1" i="1" dirty="0">
                <a:solidFill>
                  <a:schemeClr val="tx2"/>
                </a:solidFill>
              </a:rPr>
              <a:t>Analisar as múltiplas formas de violência, especialmente as provocadas pelo tráfico de drogas, considerando suas causas e consequências na sociedade brasileira.</a:t>
            </a:r>
          </a:p>
          <a:p>
            <a:pPr algn="just"/>
            <a:r>
              <a:rPr lang="pt-BR" b="1" i="1" dirty="0">
                <a:solidFill>
                  <a:schemeClr val="tx2"/>
                </a:solidFill>
              </a:rPr>
              <a:t>Identificar o alcance da violência nas realidades urbanas e rural de nosso país, propondo caminhos de superação, a partir do diálogo, da misericórdia e da justiça, em  sintonia com o Ensino Social da Igreja</a:t>
            </a:r>
          </a:p>
          <a:p>
            <a:endParaRPr lang="pt-BR" dirty="0"/>
          </a:p>
        </p:txBody>
      </p:sp>
    </p:spTree>
    <p:extLst>
      <p:ext uri="{BB962C8B-B14F-4D97-AF65-F5344CB8AC3E}">
        <p14:creationId xmlns:p14="http://schemas.microsoft.com/office/powerpoint/2010/main" val="2707389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AA6BEFB7-872A-4B03-9D8B-6E4178F7F480}"/>
              </a:ext>
            </a:extLst>
          </p:cNvPr>
          <p:cNvSpPr>
            <a:spLocks noGrp="1"/>
          </p:cNvSpPr>
          <p:nvPr>
            <p:ph idx="1"/>
          </p:nvPr>
        </p:nvSpPr>
        <p:spPr>
          <a:xfrm>
            <a:off x="323528" y="692696"/>
            <a:ext cx="8496944" cy="5688632"/>
          </a:xfrm>
        </p:spPr>
        <p:txBody>
          <a:bodyPr>
            <a:normAutofit/>
          </a:bodyPr>
          <a:lstStyle/>
          <a:p>
            <a:pPr algn="just"/>
            <a:r>
              <a:rPr lang="pt-BR" b="1" i="1" dirty="0">
                <a:solidFill>
                  <a:schemeClr val="tx2"/>
                </a:solidFill>
              </a:rPr>
              <a:t>Valorizar a família e a escola como espaço de convivência fraterna, de educação para a paz e de testemunho do amor e do perdão;</a:t>
            </a:r>
          </a:p>
          <a:p>
            <a:pPr algn="just"/>
            <a:endParaRPr lang="pt-BR" b="1" i="1" dirty="0">
              <a:solidFill>
                <a:schemeClr val="tx2"/>
              </a:solidFill>
            </a:endParaRPr>
          </a:p>
          <a:p>
            <a:pPr algn="just"/>
            <a:r>
              <a:rPr lang="pt-BR" b="1" i="1" dirty="0">
                <a:solidFill>
                  <a:schemeClr val="tx2"/>
                </a:solidFill>
              </a:rPr>
              <a:t>EM RESUMO, O QUE A IGREJA ENSINA, À LUZ DA PALAVRA DE DEUS, É QUE A VIOLÊNCIA NUNCA DEVE SER USADA COMO RESPOSTA JUSTA. A VIOLÊNCIA É UM MAL INACEITÁVEL. A SOLUÇÃO DEVE SER DIGNA DO SER HUMANO. É PRECISO BUSCAR SOLUÇÕES ALTERNATIVAS À VIOLÊNCIA. </a:t>
            </a:r>
          </a:p>
          <a:p>
            <a:endParaRPr lang="pt-BR" dirty="0"/>
          </a:p>
        </p:txBody>
      </p:sp>
    </p:spTree>
    <p:extLst>
      <p:ext uri="{BB962C8B-B14F-4D97-AF65-F5344CB8AC3E}">
        <p14:creationId xmlns:p14="http://schemas.microsoft.com/office/powerpoint/2010/main" val="277211102"/>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5730</TotalTime>
  <Words>5260</Words>
  <Application>Microsoft Office PowerPoint</Application>
  <PresentationFormat>Apresentação na tela (4:3)</PresentationFormat>
  <Paragraphs>185</Paragraphs>
  <Slides>68</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68</vt:i4>
      </vt:variant>
    </vt:vector>
  </HeadingPairs>
  <TitlesOfParts>
    <vt:vector size="75" baseType="lpstr">
      <vt:lpstr>Aharoni</vt:lpstr>
      <vt:lpstr>Andalus</vt:lpstr>
      <vt:lpstr>Arial</vt:lpstr>
      <vt:lpstr>Calibri</vt:lpstr>
      <vt:lpstr>Franklin Gothic Demi</vt:lpstr>
      <vt:lpstr>Times New Roman</vt:lpstr>
      <vt:lpstr>Tema do Office</vt:lpstr>
      <vt:lpstr>CAMPANHA DA FRATERNIDADE 2018</vt:lpstr>
      <vt:lpstr>ORAÇÃO DA CAMPANHA: </vt:lpstr>
      <vt:lpstr>Apresentação do PowerPoint</vt:lpstr>
      <vt:lpstr>INTRODUÇÃO GERAL</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PRIMEIRA PARTE: VER AS MÚLTIPLAS FORMAS DE VIOLÊNCIA N. 16-145</vt:lpstr>
      <vt:lpstr>Apresentação do PowerPoint</vt:lpstr>
      <vt:lpstr>Apresentação do PowerPoint</vt:lpstr>
      <vt:lpstr>Apresentação do PowerPoint</vt:lpstr>
      <vt:lpstr>Apresentação do PowerPoint</vt:lpstr>
      <vt:lpstr>A EXPERIÊNCIA COTIDIANA DA VIOLÊNCIA</vt:lpstr>
      <vt:lpstr>Apresentação do PowerPoint</vt:lpstr>
      <vt:lpstr>Apresentação do PowerPoint</vt:lpstr>
      <vt:lpstr>A VIOLÊNCIA INSTITUCIONAL</vt:lpstr>
      <vt:lpstr>OS RECENTES NÚMEROS DA DESIGUALDADE</vt:lpstr>
      <vt:lpstr>Apresentação do PowerPoint</vt:lpstr>
      <vt:lpstr>A CULTURA DA VIOLÊNCIA</vt:lpstr>
      <vt:lpstr>Apresentação do PowerPoint</vt:lpstr>
      <vt:lpstr>Apresentação do PowerPoint</vt:lpstr>
      <vt:lpstr>Apresentação do PowerPoint</vt:lpstr>
      <vt:lpstr>2.  A VIOLÊNCIA COMO SISTEMA NO BRASIL</vt:lpstr>
      <vt:lpstr>Apresentação do PowerPoint</vt:lpstr>
      <vt:lpstr>Apresentação do PowerPoint</vt:lpstr>
      <vt:lpstr>AS VÍTIMAS DA VIOLÊNCIA NO BRASIL</vt:lpstr>
      <vt:lpstr>Apresentação do PowerPoint</vt:lpstr>
      <vt:lpstr>3.2 A VIOLÊNCIA CONTRA OS JOVENS</vt:lpstr>
      <vt:lpstr>3,3 VIOLÊNCIA CONTRA MULHERES E HOMENS </vt:lpstr>
      <vt:lpstr>3.7. VIOLÊNCIA DO NARCOTRÁFICO</vt:lpstr>
      <vt:lpstr>Apresentação do PowerPoint</vt:lpstr>
      <vt:lpstr>3.4 VIOLÊNCIA DOMÉSTICA</vt:lpstr>
      <vt:lpstr>3.12 VIOLÊNCIA NO TRÂNSITO</vt:lpstr>
      <vt:lpstr>SEGUNDA PARTE  JULGAR - n. 146-203.</vt:lpstr>
      <vt:lpstr>AT: A COMUNHÃO ROMPIDA PELO PECADO.</vt:lpstr>
      <vt:lpstr>Apresentação do PowerPoint</vt:lpstr>
      <vt:lpstr>Apresentação do PowerPoint</vt:lpstr>
      <vt:lpstr>Apresentação do PowerPoint</vt:lpstr>
      <vt:lpstr>Apresentação do PowerPoint</vt:lpstr>
      <vt:lpstr>Apresentação do PowerPoint</vt:lpstr>
      <vt:lpstr>Violência no Novo Testamento</vt:lpstr>
      <vt:lpstr>Apresentação do PowerPoint</vt:lpstr>
      <vt:lpstr>Apresentação do PowerPoint</vt:lpstr>
      <vt:lpstr>Apresentação do PowerPoint</vt:lpstr>
      <vt:lpstr>Apresentação do PowerPoint</vt:lpstr>
      <vt:lpstr>Apresentação do PowerPoint</vt:lpstr>
      <vt:lpstr>3. O AGIR: AÇÕES PARA SUPERAÇÃO DA VIOLÊNCIA</vt:lpstr>
      <vt:lpstr> JUSTIÇA RESTAURATIVA</vt:lpstr>
      <vt:lpstr>Apresentação do PowerPoint</vt:lpstr>
      <vt:lpstr>Apresentação do PowerPoint</vt:lpstr>
      <vt:lpstr>Apresentação do PowerPoint</vt:lpstr>
      <vt:lpstr>Apresentação do PowerPoint</vt:lpstr>
      <vt:lpstr>Apresentação do PowerPoint</vt:lpstr>
      <vt:lpstr>OBRAS SOCIAIS  DA IGREJA COMO CAMINHO DE SUPERAÇÃO DA VIOLÊNCIA</vt:lpstr>
      <vt:lpstr>Apresentação do PowerPoint</vt:lpstr>
      <vt:lpstr>Apresentação do PowerPoint</vt:lpstr>
      <vt:lpstr>PROMOÇÃO ECLESIAL DE UMA ESPIRITUALIDADE QUE DESPERTE PARA SUPERAÇÃO DA VIOLÊNCIA</vt:lpstr>
      <vt:lpstr>PISTAS CONCRETAS (240)</vt:lpstr>
      <vt:lpstr>Apresentação do PowerPoint</vt:lpstr>
      <vt:lpstr>MATERIAIS A SEREM USADOS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CAMPANHA DA FRATERNIDADE 2012</dc:title>
  <dc:creator>pc</dc:creator>
  <cp:lastModifiedBy>Administrador</cp:lastModifiedBy>
  <cp:revision>710</cp:revision>
  <dcterms:created xsi:type="dcterms:W3CDTF">2011-12-08T16:33:22Z</dcterms:created>
  <dcterms:modified xsi:type="dcterms:W3CDTF">2018-02-03T20:28:46Z</dcterms:modified>
</cp:coreProperties>
</file>